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75" r:id="rId3"/>
    <p:sldId id="273" r:id="rId4"/>
    <p:sldId id="274" r:id="rId5"/>
    <p:sldId id="264" r:id="rId6"/>
    <p:sldId id="266" r:id="rId7"/>
    <p:sldId id="257" r:id="rId8"/>
    <p:sldId id="261" r:id="rId9"/>
    <p:sldId id="258" r:id="rId10"/>
    <p:sldId id="262" r:id="rId11"/>
    <p:sldId id="259" r:id="rId12"/>
    <p:sldId id="269" r:id="rId13"/>
    <p:sldId id="267" r:id="rId14"/>
    <p:sldId id="268" r:id="rId15"/>
    <p:sldId id="260" r:id="rId16"/>
    <p:sldId id="265" r:id="rId17"/>
    <p:sldId id="270"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48E9-379D-4B6F-ADC1-ADEF77D78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5D3B18-406C-4B80-AA77-4A48A3AC3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EF42E-5940-48BE-A133-19C7F831750C}"/>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a:extLst>
              <a:ext uri="{FF2B5EF4-FFF2-40B4-BE49-F238E27FC236}">
                <a16:creationId xmlns:a16="http://schemas.microsoft.com/office/drawing/2014/main" id="{350F60D5-2151-4C3E-B10B-6561F0FB5B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35BD7-8E9D-4EAA-8E8A-1147FEBA422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10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2280-4395-4D32-A8B6-11A3CFEE26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FB1AA-D1FC-4990-97AE-F41C986574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9BCFE-F0CC-4091-9416-548E5A89D510}"/>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a:extLst>
              <a:ext uri="{FF2B5EF4-FFF2-40B4-BE49-F238E27FC236}">
                <a16:creationId xmlns:a16="http://schemas.microsoft.com/office/drawing/2014/main" id="{957B9F1E-9BEE-4A68-A1E8-316601672C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6D155-751B-41A7-A72D-81E68D389DC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98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D50E7-3D93-4879-8F91-221880192F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640354-4ACE-4120-BBA1-D0C6CF0BFB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8C110-9EDC-4F27-B398-71CB5AE30F49}"/>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a:extLst>
              <a:ext uri="{FF2B5EF4-FFF2-40B4-BE49-F238E27FC236}">
                <a16:creationId xmlns:a16="http://schemas.microsoft.com/office/drawing/2014/main" id="{9F84F27F-6271-4F04-BB64-D2DEFF9A0E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B13C3A-A5F1-43DA-B53C-6A83F4E3E23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18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BEF7-6184-414B-865B-D2D0EEE40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A200A-45B2-4856-BEAD-1A1A21D33E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9316-60DD-4AD2-8BB7-36CD9D8236F9}"/>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a:extLst>
              <a:ext uri="{FF2B5EF4-FFF2-40B4-BE49-F238E27FC236}">
                <a16:creationId xmlns:a16="http://schemas.microsoft.com/office/drawing/2014/main" id="{C6C64E46-59ED-4D96-9F49-DA792B77C9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5B6A62-1EFC-4B63-8244-E2385CE25D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27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CF48-B206-4D1A-A0E7-D6B3064909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A5B8AB-83CA-4B97-8B4C-D925B47E4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3A0C40-FA13-4934-898E-A6DBBB2F0E38}"/>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a:extLst>
              <a:ext uri="{FF2B5EF4-FFF2-40B4-BE49-F238E27FC236}">
                <a16:creationId xmlns:a16="http://schemas.microsoft.com/office/drawing/2014/main" id="{CAA480A4-141C-4104-9E9F-A0A9DD0DCE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73F07-ECD1-4520-9D7C-F1AE87095DE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047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0B53-ABDA-4D79-A8DB-8FB9FC917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97737-F21F-4D89-A06B-D701280137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DB9725-4D23-4D42-9086-8AF4C69345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324C58-D110-465D-A587-74A69898B15B}"/>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a:extLst>
              <a:ext uri="{FF2B5EF4-FFF2-40B4-BE49-F238E27FC236}">
                <a16:creationId xmlns:a16="http://schemas.microsoft.com/office/drawing/2014/main" id="{06BF3EC7-9EED-4C9B-8836-A7E23D77ED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B5D2AB-510E-41AE-8DBF-65E6CFC300B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13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F2CB-83C7-4FB8-A8A3-36FEBF233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67781B-1966-4625-9777-7201DD6E2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28BC40-F5AC-4730-AED0-DD776E8705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B627B1-1962-410E-BA64-AED60E61C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9A621-EF47-445F-8F76-D4FEFEEC9A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FDC4FD-C220-4205-A188-D4C0E4B0EF7D}"/>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8" name="Footer Placeholder 7">
            <a:extLst>
              <a:ext uri="{FF2B5EF4-FFF2-40B4-BE49-F238E27FC236}">
                <a16:creationId xmlns:a16="http://schemas.microsoft.com/office/drawing/2014/main" id="{6B9721AB-11EB-4230-9D88-911C5A09EF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EFB8B4-5A9D-4FAB-80F0-A7A3E0774DE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644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972F2-DFD9-4AA7-AC38-BA0C34681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ED0E0-2A88-49CA-829E-E74F00D3CDCA}"/>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4" name="Footer Placeholder 3">
            <a:extLst>
              <a:ext uri="{FF2B5EF4-FFF2-40B4-BE49-F238E27FC236}">
                <a16:creationId xmlns:a16="http://schemas.microsoft.com/office/drawing/2014/main" id="{8554AD44-DE22-46A2-A3AF-9E1EA35643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D62D90-D3AC-4E5C-8444-495A267BCBB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028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684CB-E1A9-46D5-8F4B-6F4C469B7F77}"/>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3" name="Footer Placeholder 2">
            <a:extLst>
              <a:ext uri="{FF2B5EF4-FFF2-40B4-BE49-F238E27FC236}">
                <a16:creationId xmlns:a16="http://schemas.microsoft.com/office/drawing/2014/main" id="{921E4A69-7CC2-4E68-9F3E-2A1A88393F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ED28C9-4D6F-409B-B6E5-1F085C85049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40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F2E9-6C80-49DE-BA2F-3BC6FC497A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F9BBE-E8D3-4D8A-9D08-DC8288B1C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8F659-4DE7-4F57-A791-003364623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C5B240-4CBA-44FF-9452-972AC4FE3A58}"/>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a:extLst>
              <a:ext uri="{FF2B5EF4-FFF2-40B4-BE49-F238E27FC236}">
                <a16:creationId xmlns:a16="http://schemas.microsoft.com/office/drawing/2014/main" id="{B89ADC1E-2027-4C30-837B-640AB684EB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42E325-2184-4472-BBE1-451A351CF48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11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C7A6-F42B-4BA2-A132-25E590865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BBB8C-3B37-4EF5-9F60-750BD8B0E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6327EA-9302-4A51-88B9-9154BA369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A7541-984E-4597-BF70-B063E708D63B}"/>
              </a:ext>
            </a:extLst>
          </p:cNvPr>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a:extLst>
              <a:ext uri="{FF2B5EF4-FFF2-40B4-BE49-F238E27FC236}">
                <a16:creationId xmlns:a16="http://schemas.microsoft.com/office/drawing/2014/main" id="{5F294CE7-2E78-4DB4-AE6A-CB87724D2E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D273B0-CD44-4134-8835-FA3947090C8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33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DF34F0-010B-4A29-895E-5D572EFA0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F3AE1F-7ACD-4E5B-8154-28AB0AE91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559B8-E4E5-460B-A2B0-0D473FFD4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5/8/2018</a:t>
            </a:fld>
            <a:endParaRPr lang="en-US" dirty="0"/>
          </a:p>
        </p:txBody>
      </p:sp>
      <p:sp>
        <p:nvSpPr>
          <p:cNvPr id="5" name="Footer Placeholder 4">
            <a:extLst>
              <a:ext uri="{FF2B5EF4-FFF2-40B4-BE49-F238E27FC236}">
                <a16:creationId xmlns:a16="http://schemas.microsoft.com/office/drawing/2014/main" id="{4D22817A-52B0-4447-B182-37737146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D4D78A-918E-45BD-9332-83AB2A168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69000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npr.org/2008/03/31/89127096/gavin-bryars-sinking-of-the-titanic-in-concert"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NG19bapbnUU"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documenta14.de/en/artists/13506/guillermo-galindo"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frica.si.edu/exhibitions/past-exhibitions/market-symphony-by-emeka-ogboh/"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skkbBbmDK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KfLPXItwAM"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programmes/b05n1hw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hitney.org/Events/PaulineOliveros" TargetMode="External"/><Relationship Id="rId3" Type="http://schemas.openxmlformats.org/officeDocument/2006/relationships/hyperlink" Target="https://www.newyorker.com/magazine/2013/07/08/water-music-3" TargetMode="External"/><Relationship Id="rId7" Type="http://schemas.openxmlformats.org/officeDocument/2006/relationships/hyperlink" Target="http://www.wefaceforward.org/artists/emeka-ogboh" TargetMode="External"/><Relationship Id="rId2" Type="http://schemas.openxmlformats.org/officeDocument/2006/relationships/hyperlink" Target="http://www.envelop.us/" TargetMode="External"/><Relationship Id="rId1" Type="http://schemas.openxmlformats.org/officeDocument/2006/relationships/slideLayout" Target="../slideLayouts/slideLayout7.xml"/><Relationship Id="rId6" Type="http://schemas.openxmlformats.org/officeDocument/2006/relationships/hyperlink" Target="https://tang.skidmore.edu/exhibitions/245-along-the-border" TargetMode="External"/><Relationship Id="rId11" Type="http://schemas.openxmlformats.org/officeDocument/2006/relationships/hyperlink" Target="Searle,%20Adrian.%20&#8220;Please%20Do%20Not%20Sit%20on%20the%20Artwork.&#8221;%20The%20Guardian,%201%20May%202001,%20https:/www.theguardian.com/arts/critic/feature/0,1169,728601,00.html" TargetMode="External"/><Relationship Id="rId5" Type="http://schemas.openxmlformats.org/officeDocument/2006/relationships/hyperlink" Target="http://www.andrewbird.net/archive/sonic-arboretum/sonic-arboretum-the-ica/" TargetMode="External"/><Relationship Id="rId10" Type="http://schemas.openxmlformats.org/officeDocument/2006/relationships/hyperlink" Target="http://blog.bowers-wilkins.com/speakers/hi-fi-speakers-hi-fi/heralds-of-the-dawn-chris-watson-on-the-dawn-chorus/" TargetMode="External"/><Relationship Id="rId4" Type="http://schemas.openxmlformats.org/officeDocument/2006/relationships/hyperlink" Target="http://empac.rpi.edu/events/2016/spring/within" TargetMode="External"/><Relationship Id="rId9" Type="http://schemas.openxmlformats.org/officeDocument/2006/relationships/hyperlink" Target="https://pitchfork.com/reviews/albums/17067-the-expanding-univer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Gva1NVWRXk"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amc.org/post/within-empac" TargetMode="External"/><Relationship Id="rId1" Type="http://schemas.openxmlformats.org/officeDocument/2006/relationships/slideLayout" Target="../slideLayouts/slideLayout8.xml"/><Relationship Id="rId4" Type="http://schemas.openxmlformats.org/officeDocument/2006/relationships/hyperlink" Target="https://vimeo.com/19294883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21020464"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18">
            <a:extLst>
              <a:ext uri="{FF2B5EF4-FFF2-40B4-BE49-F238E27FC236}">
                <a16:creationId xmlns:a16="http://schemas.microsoft.com/office/drawing/2014/main"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724D08-EC78-43FC-8715-6EB67F9CDEB5}"/>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3600" i="1" kern="1200">
                <a:solidFill>
                  <a:schemeClr val="tx1"/>
                </a:solidFill>
                <a:latin typeface="+mj-lt"/>
                <a:ea typeface="+mj-ea"/>
                <a:cs typeface="+mj-cs"/>
              </a:rPr>
              <a:t>Our Sonic Environment</a:t>
            </a:r>
            <a:br>
              <a:rPr lang="en-US" sz="3600" kern="1200">
                <a:solidFill>
                  <a:schemeClr val="tx1"/>
                </a:solidFill>
                <a:latin typeface="+mj-lt"/>
                <a:ea typeface="+mj-ea"/>
                <a:cs typeface="+mj-cs"/>
              </a:rPr>
            </a:br>
            <a:r>
              <a:rPr lang="en-US" sz="3600" kern="1200">
                <a:solidFill>
                  <a:schemeClr val="tx1"/>
                </a:solidFill>
                <a:latin typeface="+mj-lt"/>
                <a:ea typeface="+mj-ea"/>
                <a:cs typeface="+mj-cs"/>
              </a:rPr>
              <a:t>A Music &amp; Sound Exhibit for </a:t>
            </a:r>
            <a:br>
              <a:rPr lang="en-US" sz="3600" kern="1200">
                <a:solidFill>
                  <a:schemeClr val="tx1"/>
                </a:solidFill>
                <a:latin typeface="+mj-lt"/>
                <a:ea typeface="+mj-ea"/>
                <a:cs typeface="+mj-cs"/>
              </a:rPr>
            </a:br>
            <a:r>
              <a:rPr lang="en-US" sz="3600" kern="1200">
                <a:solidFill>
                  <a:schemeClr val="tx1"/>
                </a:solidFill>
                <a:latin typeface="+mj-lt"/>
                <a:ea typeface="+mj-ea"/>
                <a:cs typeface="+mj-cs"/>
              </a:rPr>
              <a:t>The Museum for Art and the Environment </a:t>
            </a:r>
            <a:br>
              <a:rPr lang="en-US" sz="3600" kern="1200">
                <a:solidFill>
                  <a:schemeClr val="tx1"/>
                </a:solidFill>
                <a:latin typeface="+mj-lt"/>
                <a:ea typeface="+mj-ea"/>
                <a:cs typeface="+mj-cs"/>
              </a:rPr>
            </a:br>
            <a:br>
              <a:rPr lang="en-US" sz="3600" kern="1200">
                <a:solidFill>
                  <a:schemeClr val="tx1"/>
                </a:solidFill>
                <a:latin typeface="+mj-lt"/>
                <a:ea typeface="+mj-ea"/>
                <a:cs typeface="+mj-cs"/>
              </a:rPr>
            </a:br>
            <a:endParaRPr lang="en-US" sz="3600"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444AF162-52AE-4901-8AEF-BBA6DAD5605B}"/>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endParaRPr lang="en-US" kern="1200" dirty="0">
              <a:solidFill>
                <a:schemeClr val="accent1"/>
              </a:solidFill>
              <a:latin typeface="+mn-lt"/>
              <a:ea typeface="+mn-ea"/>
              <a:cs typeface="+mn-cs"/>
            </a:endParaRPr>
          </a:p>
          <a:p>
            <a:pPr algn="ctr"/>
            <a:r>
              <a:rPr lang="en-US" kern="1200" dirty="0">
                <a:solidFill>
                  <a:schemeClr val="accent1"/>
                </a:solidFill>
                <a:latin typeface="+mn-lt"/>
                <a:ea typeface="+mn-ea"/>
                <a:cs typeface="+mn-cs"/>
              </a:rPr>
              <a:t>Museum Studies Exhibit Final Project</a:t>
            </a:r>
          </a:p>
          <a:p>
            <a:pPr algn="ctr"/>
            <a:r>
              <a:rPr lang="en-US" kern="1200" dirty="0">
                <a:solidFill>
                  <a:schemeClr val="accent1"/>
                </a:solidFill>
                <a:latin typeface="+mn-lt"/>
                <a:ea typeface="+mn-ea"/>
                <a:cs typeface="+mn-cs"/>
              </a:rPr>
              <a:t>Sean Murphy</a:t>
            </a:r>
          </a:p>
        </p:txBody>
      </p:sp>
      <p:pic>
        <p:nvPicPr>
          <p:cNvPr id="4" name="Picture 3">
            <a:extLst>
              <a:ext uri="{FF2B5EF4-FFF2-40B4-BE49-F238E27FC236}">
                <a16:creationId xmlns:a16="http://schemas.microsoft.com/office/drawing/2014/main" id="{115608F2-247D-4CFC-A0B7-7AFBA68A6F5E}"/>
              </a:ext>
            </a:extLst>
          </p:cNvPr>
          <p:cNvPicPr>
            <a:picLocks noChangeAspect="1"/>
          </p:cNvPicPr>
          <p:nvPr/>
        </p:nvPicPr>
        <p:blipFill rotWithShape="1">
          <a:blip r:embed="rId2">
            <a:alphaModFix amt="50000"/>
            <a:extLst/>
          </a:blip>
          <a:srcRect t="18348" b="6652"/>
          <a:stretch/>
        </p:blipFill>
        <p:spPr>
          <a:xfrm flipH="1">
            <a:off x="-880510" y="6315075"/>
            <a:ext cx="880530" cy="495299"/>
          </a:xfrm>
          <a:prstGeom prst="rect">
            <a:avLst/>
          </a:prstGeom>
        </p:spPr>
      </p:pic>
    </p:spTree>
    <p:extLst>
      <p:ext uri="{BB962C8B-B14F-4D97-AF65-F5344CB8AC3E}">
        <p14:creationId xmlns:p14="http://schemas.microsoft.com/office/powerpoint/2010/main" val="32131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6ED855C-D8BB-4F33-9891-AE189D709FDC}"/>
              </a:ext>
            </a:extLst>
          </p:cNvPr>
          <p:cNvPicPr>
            <a:picLocks noGrp="1"/>
          </p:cNvPicPr>
          <p:nvPr>
            <p:ph idx="1"/>
          </p:nvPr>
        </p:nvPicPr>
        <p:blipFill rotWithShape="1">
          <a:blip r:embed="rId2"/>
          <a:srcRect l="5708"/>
          <a:stretch/>
        </p:blipFill>
        <p:spPr>
          <a:xfrm>
            <a:off x="7552266" y="10"/>
            <a:ext cx="4639733" cy="6857990"/>
          </a:xfrm>
          <a:prstGeom prst="rect">
            <a:avLst/>
          </a:prstGeom>
        </p:spPr>
      </p:pic>
      <p:sp>
        <p:nvSpPr>
          <p:cNvPr id="2" name="Title 1">
            <a:extLst>
              <a:ext uri="{FF2B5EF4-FFF2-40B4-BE49-F238E27FC236}">
                <a16:creationId xmlns:a16="http://schemas.microsoft.com/office/drawing/2014/main" id="{838D4557-F2FD-49D6-8FFB-366125885E4F}"/>
              </a:ext>
            </a:extLst>
          </p:cNvPr>
          <p:cNvSpPr>
            <a:spLocks noGrp="1"/>
          </p:cNvSpPr>
          <p:nvPr>
            <p:ph type="title"/>
          </p:nvPr>
        </p:nvSpPr>
        <p:spPr>
          <a:xfrm>
            <a:off x="0" y="365124"/>
            <a:ext cx="7552266" cy="2293015"/>
          </a:xfrm>
        </p:spPr>
        <p:txBody>
          <a:bodyPr vert="horz" lIns="91440" tIns="45720" rIns="91440" bIns="45720" rtlCol="0" anchor="ctr">
            <a:normAutofit fontScale="90000"/>
          </a:bodyPr>
          <a:lstStyle/>
          <a:p>
            <a:pPr marL="228600">
              <a:spcAft>
                <a:spcPts val="800"/>
              </a:spcAft>
            </a:pPr>
            <a:br>
              <a:rPr lang="en-US" sz="1100" dirty="0"/>
            </a:br>
            <a:br>
              <a:rPr lang="en-US" sz="1100" dirty="0"/>
            </a:br>
            <a:br>
              <a:rPr lang="en-US" sz="1100" dirty="0"/>
            </a:br>
            <a:br>
              <a:rPr lang="en-US" sz="1100" dirty="0"/>
            </a:br>
            <a:r>
              <a:rPr lang="en-US" sz="2700" dirty="0">
                <a:latin typeface="Times New Roman" panose="02020603050405020304" pitchFamily="18" charset="0"/>
                <a:cs typeface="Times New Roman" panose="02020603050405020304" pitchFamily="18" charset="0"/>
              </a:rPr>
              <a:t>Exhibit 4: </a:t>
            </a:r>
            <a:r>
              <a:rPr lang="en-US" sz="2700" b="1" dirty="0">
                <a:latin typeface="Times New Roman" panose="02020603050405020304" pitchFamily="18" charset="0"/>
                <a:cs typeface="Times New Roman" panose="02020603050405020304" pitchFamily="18" charset="0"/>
              </a:rPr>
              <a:t>Gavin </a:t>
            </a:r>
            <a:r>
              <a:rPr lang="en-US" sz="2700" b="1" dirty="0" err="1">
                <a:latin typeface="Times New Roman" panose="02020603050405020304" pitchFamily="18" charset="0"/>
                <a:cs typeface="Times New Roman" panose="02020603050405020304" pitchFamily="18" charset="0"/>
              </a:rPr>
              <a:t>Bryars</a:t>
            </a:r>
            <a:r>
              <a:rPr lang="en-US" sz="2700" dirty="0">
                <a:latin typeface="Times New Roman" panose="02020603050405020304" pitchFamily="18" charset="0"/>
                <a:cs typeface="Times New Roman" panose="02020603050405020304" pitchFamily="18" charset="0"/>
              </a:rPr>
              <a:t>,</a:t>
            </a:r>
            <a:r>
              <a:rPr lang="en-US" sz="2700" i="1" dirty="0">
                <a:latin typeface="Times New Roman" panose="02020603050405020304" pitchFamily="18" charset="0"/>
                <a:cs typeface="Times New Roman" panose="02020603050405020304" pitchFamily="18" charset="0"/>
              </a:rPr>
              <a:t> The Sinking of the Titanic</a:t>
            </a: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Obscure Records, 1975.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Presented in the Listening Room accompanied with projection art.</a:t>
            </a:r>
            <a:br>
              <a:rPr lang="en-US" dirty="0"/>
            </a:b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endParaRPr lang="en-US" sz="1100" dirty="0"/>
          </a:p>
        </p:txBody>
      </p:sp>
      <p:sp>
        <p:nvSpPr>
          <p:cNvPr id="4" name="Text Placeholder 3">
            <a:extLst>
              <a:ext uri="{FF2B5EF4-FFF2-40B4-BE49-F238E27FC236}">
                <a16:creationId xmlns:a16="http://schemas.microsoft.com/office/drawing/2014/main" id="{04F5B29F-4B44-4804-BD8D-27D998E7C891}"/>
              </a:ext>
            </a:extLst>
          </p:cNvPr>
          <p:cNvSpPr>
            <a:spLocks noGrp="1"/>
          </p:cNvSpPr>
          <p:nvPr>
            <p:ph type="body" sz="half" idx="2"/>
          </p:nvPr>
        </p:nvSpPr>
        <p:spPr>
          <a:xfrm>
            <a:off x="409575" y="1619251"/>
            <a:ext cx="6896100" cy="5238750"/>
          </a:xfrm>
        </p:spPr>
        <p:txBody>
          <a:bodyPr vert="horz" lIns="91440" tIns="45720" rIns="91440" bIns="45720" rtlCol="0">
            <a:normAutofit lnSpcReduction="10000"/>
          </a:bodyPr>
          <a:lstStyle/>
          <a:p>
            <a:r>
              <a:rPr lang="en-US" sz="2000" dirty="0">
                <a:latin typeface="Times New Roman" panose="02020603050405020304" pitchFamily="18" charset="0"/>
                <a:cs typeface="Times New Roman" panose="02020603050405020304" pitchFamily="18" charset="0"/>
              </a:rPr>
              <a:t>“Inspired by the story that the band on the RMS Titanic continued to perform as the ship sank in 1912. The initial starting point was the reported fact of the band playing the hymn tune ‘Autumn’ in the final moments of the ship’s sinking, together with other features of the disaster which generate musical or sounding performance material or which ‘take the mind to other regions’. Superimposed on the hymn tune, includes fragments of interviews with survivors, Morse sequences, musical references to different possible tunes for the hymn, the sound of the iceberg’s impact, and so on. </a:t>
            </a:r>
            <a:r>
              <a:rPr lang="en-US" sz="2000" dirty="0" err="1">
                <a:latin typeface="Times New Roman" panose="02020603050405020304" pitchFamily="18" charset="0"/>
                <a:cs typeface="Times New Roman" panose="02020603050405020304" pitchFamily="18" charset="0"/>
              </a:rPr>
              <a:t>Bryars</a:t>
            </a:r>
            <a:r>
              <a:rPr lang="en-US" sz="2000" dirty="0">
                <a:latin typeface="Times New Roman" panose="02020603050405020304" pitchFamily="18" charset="0"/>
                <a:cs typeface="Times New Roman" panose="02020603050405020304" pitchFamily="18" charset="0"/>
              </a:rPr>
              <a:t> said "the music goes through a number of different states, reflecting an implied slow descent to the ocean bed which give a range of echo and deflection phenomena, allied to considerable high frequency reduction". It recreates how the music performed by the band would reverberate through the water some time after they ceased performing.” </a:t>
            </a:r>
          </a:p>
          <a:p>
            <a:r>
              <a:rPr lang="en-US" sz="2000" dirty="0">
                <a:latin typeface="Times New Roman" panose="02020603050405020304" pitchFamily="18" charset="0"/>
                <a:cs typeface="Times New Roman" panose="02020603050405020304" pitchFamily="18" charset="0"/>
              </a:rPr>
              <a:t>– Virginia Anderson</a:t>
            </a:r>
          </a:p>
          <a:p>
            <a:r>
              <a:rPr lang="en-US" sz="2000" b="1" dirty="0">
                <a:latin typeface="Times New Roman" panose="02020603050405020304" pitchFamily="18" charset="0"/>
                <a:cs typeface="Times New Roman" panose="02020603050405020304" pitchFamily="18" charset="0"/>
              </a:rPr>
              <a:t>Link to the Wordless Music Orchestra’s Live Performance:</a:t>
            </a:r>
          </a:p>
          <a:p>
            <a:r>
              <a:rPr lang="en-US" sz="2000" b="1" dirty="0">
                <a:latin typeface="Times New Roman" panose="02020603050405020304" pitchFamily="18" charset="0"/>
                <a:cs typeface="Times New Roman" panose="02020603050405020304" pitchFamily="18" charset="0"/>
                <a:hlinkClick r:id="rId3"/>
              </a:rPr>
              <a:t>https://www.npr.org/2008/03/31/89127096/gavin-bryars-sinking-of-the-titanic-in-concert</a:t>
            </a:r>
            <a:r>
              <a:rPr lang="en-US" sz="2000" b="1"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210069083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FF8FB5-E668-48CA-BA30-34DE05E9BF62}"/>
              </a:ext>
            </a:extLst>
          </p:cNvPr>
          <p:cNvSpPr>
            <a:spLocks noGrp="1"/>
          </p:cNvSpPr>
          <p:nvPr>
            <p:ph type="body" sz="half" idx="2"/>
          </p:nvPr>
        </p:nvSpPr>
        <p:spPr>
          <a:xfrm>
            <a:off x="118534" y="1990724"/>
            <a:ext cx="5064654" cy="4352925"/>
          </a:xfrm>
        </p:spPr>
        <p:txBody>
          <a:bodyPr vert="horz" lIns="91440" tIns="45720" rIns="91440" bIns="45720" rtlCol="0">
            <a:normAutofit fontScale="40000" lnSpcReduction="20000"/>
          </a:bodyPr>
          <a:lstStyle/>
          <a:p>
            <a:pPr indent="-228600">
              <a:buFont typeface="Arial" panose="020B0604020202020204" pitchFamily="34" charset="0"/>
              <a:buChar char="•"/>
            </a:pPr>
            <a:endParaRPr lang="en-US" sz="1800" dirty="0">
              <a:effectLst/>
            </a:endParaRPr>
          </a:p>
          <a:p>
            <a:pPr marL="228600" marR="0">
              <a:lnSpc>
                <a:spcPct val="107000"/>
              </a:lnSpc>
              <a:spcBef>
                <a:spcPts val="0"/>
              </a:spcBef>
              <a:spcAft>
                <a:spcPts val="800"/>
              </a:spcAft>
            </a:pPr>
            <a:r>
              <a:rPr lang="en-US" sz="3800" dirty="0">
                <a:latin typeface="Times New Roman" panose="02020603050405020304" pitchFamily="18" charset="0"/>
                <a:ea typeface="Calibri" panose="020F0502020204030204" pitchFamily="34" charset="0"/>
                <a:cs typeface="Times New Roman" panose="02020603050405020304" pitchFamily="18" charset="0"/>
              </a:rPr>
              <a:t>“Rather than brightening and regularizing the atmosphere of an environment as typical background music does,</a:t>
            </a:r>
            <a:r>
              <a:rPr lang="en-US" sz="3800" i="1" dirty="0">
                <a:latin typeface="Times New Roman" panose="02020603050405020304" pitchFamily="18" charset="0"/>
                <a:ea typeface="Calibri" panose="020F0502020204030204" pitchFamily="34" charset="0"/>
                <a:cs typeface="Times New Roman" panose="02020603050405020304" pitchFamily="18" charset="0"/>
              </a:rPr>
              <a:t> Music for Airports</a:t>
            </a:r>
            <a:r>
              <a:rPr lang="en-US" sz="3800" dirty="0">
                <a:latin typeface="Times New Roman" panose="02020603050405020304" pitchFamily="18" charset="0"/>
                <a:ea typeface="Calibri" panose="020F0502020204030204" pitchFamily="34" charset="0"/>
                <a:cs typeface="Times New Roman" panose="02020603050405020304" pitchFamily="18" charset="0"/>
              </a:rPr>
              <a:t> is "intended to induce calm and a space to think." Eno conceived of the idea for Ambient 1 while spending several hours waiting at Cologne Bonn Airport in Germany in the mid-1970s and being annoyed by the uninspired sound atmosphere. The music was designed to be continuously looped as a sound installation, with the intent of defusing the tense, anxious atmosphere of an airport terminal by avoiding the derivative and familiar elements of typical "canned music". To achieve this, Eno sought to create music that would "accommodate many levels of listening attention without enforcing one in particular; it must be as ignorable as it is interesting.” – Christopher Scoates </a:t>
            </a:r>
            <a:r>
              <a:rPr lang="en-US" sz="3800" i="1" dirty="0">
                <a:latin typeface="Times New Roman" panose="02020603050405020304" pitchFamily="18" charset="0"/>
                <a:ea typeface="Calibri" panose="020F0502020204030204" pitchFamily="34" charset="0"/>
                <a:cs typeface="Times New Roman" panose="02020603050405020304" pitchFamily="18" charset="0"/>
              </a:rPr>
              <a:t>Brian Eno: Visual Music</a:t>
            </a:r>
          </a:p>
          <a:p>
            <a:pPr marL="228600" marR="0">
              <a:lnSpc>
                <a:spcPct val="107000"/>
              </a:lnSpc>
              <a:spcBef>
                <a:spcPts val="0"/>
              </a:spcBef>
              <a:spcAft>
                <a:spcPts val="800"/>
              </a:spcAft>
            </a:pPr>
            <a:r>
              <a:rPr lang="en-US" sz="4500" b="1" dirty="0">
                <a:latin typeface="Times New Roman" panose="02020603050405020304" pitchFamily="18" charset="0"/>
                <a:ea typeface="Calibri" panose="020F0502020204030204" pitchFamily="34" charset="0"/>
                <a:cs typeface="Times New Roman" panose="02020603050405020304" pitchFamily="18" charset="0"/>
              </a:rPr>
              <a:t>Link to 1/1</a:t>
            </a:r>
            <a:r>
              <a:rPr lang="en-US" sz="3800" b="1" dirty="0">
                <a:latin typeface="Times New Roman" panose="02020603050405020304" pitchFamily="18" charset="0"/>
                <a:ea typeface="Calibri" panose="020F0502020204030204" pitchFamily="34" charset="0"/>
                <a:cs typeface="Times New Roman" panose="02020603050405020304" pitchFamily="18" charset="0"/>
              </a:rPr>
              <a:t>:</a:t>
            </a:r>
          </a:p>
          <a:p>
            <a:r>
              <a:rPr lang="en-US" sz="1800" dirty="0"/>
              <a:t> </a:t>
            </a:r>
            <a:r>
              <a:rPr lang="en-US" sz="4500" dirty="0">
                <a:latin typeface="Times New Roman" panose="02020603050405020304" pitchFamily="18" charset="0"/>
                <a:cs typeface="Times New Roman" panose="02020603050405020304" pitchFamily="18" charset="0"/>
                <a:hlinkClick r:id="rId2"/>
              </a:rPr>
              <a:t>https://www.youtube.com/watch?v=NG19bapbnUU</a:t>
            </a:r>
            <a:r>
              <a:rPr lang="en-US" sz="4500" dirty="0">
                <a:latin typeface="Times New Roman" panose="02020603050405020304" pitchFamily="18" charset="0"/>
                <a:cs typeface="Times New Roman" panose="02020603050405020304" pitchFamily="18" charset="0"/>
              </a:rPr>
              <a:t>  </a:t>
            </a:r>
            <a:r>
              <a:rPr lang="en-US" sz="4500" b="1" dirty="0">
                <a:latin typeface="Times New Roman" panose="02020603050405020304" pitchFamily="18" charset="0"/>
                <a:cs typeface="Times New Roman" panose="02020603050405020304" pitchFamily="18" charset="0"/>
              </a:rPr>
              <a:t>(</a:t>
            </a:r>
            <a:r>
              <a:rPr lang="en-US" sz="4500" dirty="0">
                <a:latin typeface="Times New Roman" panose="02020603050405020304" pitchFamily="18" charset="0"/>
                <a:cs typeface="Times New Roman" panose="02020603050405020304" pitchFamily="18" charset="0"/>
              </a:rPr>
              <a:t>Courtesy of Universal Music Group)</a:t>
            </a:r>
          </a:p>
        </p:txBody>
      </p:sp>
      <p:sp>
        <p:nvSpPr>
          <p:cNvPr id="6" name="Title 5">
            <a:extLst>
              <a:ext uri="{FF2B5EF4-FFF2-40B4-BE49-F238E27FC236}">
                <a16:creationId xmlns:a16="http://schemas.microsoft.com/office/drawing/2014/main" id="{5331595A-9F9E-48AF-84AE-EC77EA6F2E98}"/>
              </a:ext>
            </a:extLst>
          </p:cNvPr>
          <p:cNvSpPr>
            <a:spLocks noGrp="1"/>
          </p:cNvSpPr>
          <p:nvPr>
            <p:ph type="title"/>
          </p:nvPr>
        </p:nvSpPr>
        <p:spPr>
          <a:xfrm>
            <a:off x="648929" y="381966"/>
            <a:ext cx="3667039" cy="1713052"/>
          </a:xfrm>
        </p:spPr>
        <p:txBody>
          <a:bodyPr vert="horz" lIns="91440" tIns="45720" rIns="91440" bIns="45720" rtlCol="0" anchor="ctr">
            <a:normAutofit fontScale="90000"/>
          </a:bodyPr>
          <a:lstStyle/>
          <a:p>
            <a:r>
              <a:rPr lang="en-US" sz="2200" dirty="0">
                <a:latin typeface="Times New Roman" panose="02020603050405020304" pitchFamily="18" charset="0"/>
                <a:cs typeface="Times New Roman" panose="02020603050405020304" pitchFamily="18" charset="0"/>
              </a:rPr>
              <a:t>Exhibit 5:</a:t>
            </a:r>
            <a:r>
              <a:rPr lang="en-US" sz="2200" b="1" dirty="0">
                <a:latin typeface="Times New Roman" panose="02020603050405020304" pitchFamily="18" charset="0"/>
                <a:ea typeface="Calibri" panose="020F0502020204030204" pitchFamily="34" charset="0"/>
                <a:cs typeface="Times New Roman" panose="02020603050405020304" pitchFamily="18" charset="0"/>
              </a:rPr>
              <a:t>Brian Eno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a:latin typeface="Times New Roman" panose="02020603050405020304" pitchFamily="18" charset="0"/>
                <a:ea typeface="Calibri" panose="020F0502020204030204" pitchFamily="34" charset="0"/>
                <a:cs typeface="Times New Roman" panose="02020603050405020304" pitchFamily="18" charset="0"/>
              </a:rPr>
              <a:t>Ambient 1: Music for Airports</a:t>
            </a:r>
            <a:br>
              <a:rPr lang="en-US" sz="22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1980, Marine Terminal of New York at LaGuardia Airport.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Presented in the Listening Room accompanied with projection art.</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pic>
        <p:nvPicPr>
          <p:cNvPr id="8" name="Content Placeholder 7" descr="A screenshot of a cell phone&#10;&#10;Description generated with very high confidence">
            <a:extLst>
              <a:ext uri="{FF2B5EF4-FFF2-40B4-BE49-F238E27FC236}">
                <a16:creationId xmlns:a16="http://schemas.microsoft.com/office/drawing/2014/main" id="{C2851101-4F02-47C8-8FFA-FB99AC629FE1}"/>
              </a:ext>
            </a:extLst>
          </p:cNvPr>
          <p:cNvPicPr>
            <a:picLocks noGrp="1" noChangeAspect="1"/>
          </p:cNvPicPr>
          <p:nvPr>
            <p:ph idx="1"/>
          </p:nvPr>
        </p:nvPicPr>
        <p:blipFill>
          <a:blip r:embed="rId3"/>
          <a:stretch>
            <a:fillRect/>
          </a:stretch>
        </p:blipFill>
        <p:spPr>
          <a:xfrm>
            <a:off x="5207000" y="1033462"/>
            <a:ext cx="6124575" cy="4781550"/>
          </a:xfrm>
        </p:spPr>
      </p:pic>
    </p:spTree>
    <p:extLst>
      <p:ext uri="{BB962C8B-B14F-4D97-AF65-F5344CB8AC3E}">
        <p14:creationId xmlns:p14="http://schemas.microsoft.com/office/powerpoint/2010/main" val="142522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E2F37AD-FC4E-4A3A-A6C4-D582BC277861}"/>
              </a:ext>
            </a:extLst>
          </p:cNvPr>
          <p:cNvPicPr>
            <a:picLocks noGrp="1" noChangeAspect="1" noChangeArrowheads="1"/>
          </p:cNvPicPr>
          <p:nvPr>
            <p:ph idx="1"/>
          </p:nvPr>
        </p:nvPicPr>
        <p:blipFill>
          <a:blip r:embed="rId2"/>
          <a:stretch>
            <a:fillRect/>
          </a:stretch>
        </p:blipFill>
        <p:spPr bwMode="auto">
          <a:xfrm>
            <a:off x="0" y="-2"/>
            <a:ext cx="17315727"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6" name="Freeform 49">
            <a:extLst>
              <a:ext uri="{FF2B5EF4-FFF2-40B4-BE49-F238E27FC236}">
                <a16:creationId xmlns:a16="http://schemas.microsoft.com/office/drawing/2014/main" id="{D227D8FB-85E6-4F0E-9F9E-A85A9E7DC2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35576" y="-399378"/>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chemeClr val="bg1">
              <a:alpha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7" name="Freeform: Shape 136">
            <a:extLst>
              <a:ext uri="{FF2B5EF4-FFF2-40B4-BE49-F238E27FC236}">
                <a16:creationId xmlns:a16="http://schemas.microsoft.com/office/drawing/2014/main" id="{45991BFE-2E28-42F0-ABB2-4AA495629B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562" y="0"/>
            <a:ext cx="6097438" cy="5298683"/>
          </a:xfrm>
          <a:custGeom>
            <a:avLst/>
            <a:gdLst>
              <a:gd name="connsiteX0" fmla="*/ 744562 w 6097438"/>
              <a:gd name="connsiteY0" fmla="*/ 0 h 5298683"/>
              <a:gd name="connsiteX1" fmla="*/ 5209260 w 6097438"/>
              <a:gd name="connsiteY1" fmla="*/ 0 h 5298683"/>
              <a:gd name="connsiteX2" fmla="*/ 5384861 w 6097438"/>
              <a:gd name="connsiteY2" fmla="*/ 193210 h 5298683"/>
              <a:gd name="connsiteX3" fmla="*/ 6097438 w 6097438"/>
              <a:gd name="connsiteY3" fmla="*/ 2178155 h 5298683"/>
              <a:gd name="connsiteX4" fmla="*/ 2976911 w 6097438"/>
              <a:gd name="connsiteY4" fmla="*/ 5298683 h 5298683"/>
              <a:gd name="connsiteX5" fmla="*/ 101610 w 6097438"/>
              <a:gd name="connsiteY5" fmla="*/ 3392805 h 5298683"/>
              <a:gd name="connsiteX6" fmla="*/ 0 w 6097438"/>
              <a:gd name="connsiteY6" fmla="*/ 3115184 h 5298683"/>
              <a:gd name="connsiteX7" fmla="*/ 0 w 6097438"/>
              <a:gd name="connsiteY7" fmla="*/ 1241127 h 5298683"/>
              <a:gd name="connsiteX8" fmla="*/ 101610 w 6097438"/>
              <a:gd name="connsiteY8" fmla="*/ 963506 h 5298683"/>
              <a:gd name="connsiteX9" fmla="*/ 568961 w 6097438"/>
              <a:gd name="connsiteY9" fmla="*/ 193210 h 52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7438" h="5298683">
                <a:moveTo>
                  <a:pt x="744562" y="0"/>
                </a:moveTo>
                <a:lnTo>
                  <a:pt x="5209260" y="0"/>
                </a:lnTo>
                <a:lnTo>
                  <a:pt x="5384861" y="193210"/>
                </a:lnTo>
                <a:cubicBezTo>
                  <a:pt x="5830023" y="732621"/>
                  <a:pt x="6097438" y="1424159"/>
                  <a:pt x="6097438" y="2178155"/>
                </a:cubicBezTo>
                <a:cubicBezTo>
                  <a:pt x="6097438" y="3901575"/>
                  <a:pt x="4700330" y="5298683"/>
                  <a:pt x="2976911" y="5298683"/>
                </a:cubicBezTo>
                <a:cubicBezTo>
                  <a:pt x="1684346" y="5298683"/>
                  <a:pt x="575332" y="4512810"/>
                  <a:pt x="101610" y="3392805"/>
                </a:cubicBezTo>
                <a:lnTo>
                  <a:pt x="0" y="3115184"/>
                </a:lnTo>
                <a:lnTo>
                  <a:pt x="0" y="1241127"/>
                </a:lnTo>
                <a:lnTo>
                  <a:pt x="101610" y="963506"/>
                </a:lnTo>
                <a:cubicBezTo>
                  <a:pt x="220041" y="683504"/>
                  <a:pt x="378177" y="424387"/>
                  <a:pt x="568961" y="193210"/>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73FA41-13A1-4B05-B9E5-3AFB871F53A2}"/>
              </a:ext>
            </a:extLst>
          </p:cNvPr>
          <p:cNvSpPr>
            <a:spLocks noGrp="1"/>
          </p:cNvSpPr>
          <p:nvPr>
            <p:ph type="title"/>
          </p:nvPr>
        </p:nvSpPr>
        <p:spPr>
          <a:xfrm>
            <a:off x="6968162" y="321548"/>
            <a:ext cx="4707837" cy="878966"/>
          </a:xfrm>
        </p:spPr>
        <p:txBody>
          <a:bodyPr vert="horz" lIns="91440" tIns="45720" rIns="91440" bIns="45720" rtlCol="0" anchor="ctr">
            <a:normAutofit fontScale="90000"/>
          </a:bodyPr>
          <a:lstStyle/>
          <a:p>
            <a:r>
              <a:rPr lang="en-US" sz="2000" dirty="0">
                <a:latin typeface="Times New Roman" panose="02020603050405020304" pitchFamily="18" charset="0"/>
                <a:cs typeface="Times New Roman" panose="02020603050405020304" pitchFamily="18" charset="0"/>
              </a:rPr>
              <a:t>Exhibit 6</a:t>
            </a:r>
            <a:r>
              <a:rPr lang="en-US" sz="2000" i="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Guillermo Galindo</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Along the Border</a:t>
            </a:r>
            <a:br>
              <a:rPr lang="en-US" sz="1400" i="1" dirty="0"/>
            </a:br>
            <a:r>
              <a:rPr lang="en-US" sz="1800" dirty="0">
                <a:latin typeface="Times New Roman" panose="02020603050405020304" pitchFamily="18" charset="0"/>
                <a:cs typeface="Times New Roman" panose="02020603050405020304" pitchFamily="18" charset="0"/>
              </a:rPr>
              <a:t>17 Feb – 22 Apr 2018 The Tang, Saratoga Springs, NY</a:t>
            </a:r>
            <a:br>
              <a:rPr lang="en-US" sz="1400" i="1" dirty="0"/>
            </a:br>
            <a:br>
              <a:rPr lang="en-US" sz="1400" dirty="0"/>
            </a:br>
            <a:r>
              <a:rPr lang="en-US" sz="1800" dirty="0">
                <a:latin typeface="Times New Roman" panose="02020603050405020304" pitchFamily="18" charset="0"/>
                <a:cs typeface="Times New Roman" panose="02020603050405020304" pitchFamily="18" charset="0"/>
              </a:rPr>
              <a:t>Presented in the Installation Room</a:t>
            </a:r>
          </a:p>
        </p:txBody>
      </p:sp>
      <p:sp>
        <p:nvSpPr>
          <p:cNvPr id="4" name="Text Placeholder 3">
            <a:extLst>
              <a:ext uri="{FF2B5EF4-FFF2-40B4-BE49-F238E27FC236}">
                <a16:creationId xmlns:a16="http://schemas.microsoft.com/office/drawing/2014/main" id="{C265F06F-2F30-4DBF-8BAA-49C017DE645B}"/>
              </a:ext>
            </a:extLst>
          </p:cNvPr>
          <p:cNvSpPr>
            <a:spLocks noGrp="1"/>
          </p:cNvSpPr>
          <p:nvPr>
            <p:ph type="body" sz="half" idx="2"/>
          </p:nvPr>
        </p:nvSpPr>
        <p:spPr>
          <a:xfrm>
            <a:off x="6968163" y="1200515"/>
            <a:ext cx="4396523" cy="4098170"/>
          </a:xfrm>
        </p:spPr>
        <p:txBody>
          <a:bodyPr vert="horz" lIns="91440" tIns="45720" rIns="91440" bIns="45720" rtlCol="0" anchor="t">
            <a:normAutofit/>
          </a:bodyPr>
          <a:lstStyle/>
          <a:p>
            <a:r>
              <a:rPr lang="en-US" sz="1700" dirty="0">
                <a:latin typeface="Times New Roman" panose="02020603050405020304" pitchFamily="18" charset="0"/>
                <a:cs typeface="Times New Roman" panose="02020603050405020304" pitchFamily="18" charset="0"/>
              </a:rPr>
              <a:t>“Mexican artist Guillermo Galindo explores the economic, political, and social issues around the Mexico-United States border. Since 2009, Galindo has created a series of instruments, or as Galindo calls them, “cybertotemic sonic objects,” that are crafted from discarded objects found at multiple sites along the 2000-mile national divide. On exhibit are works constructed from discarded cans, shoes, bicycle wheels, wood, leather, and more.” – The Tang</a:t>
            </a:r>
          </a:p>
          <a:p>
            <a:r>
              <a:rPr lang="en-US" sz="2100" dirty="0">
                <a:latin typeface="Times New Roman" panose="02020603050405020304" pitchFamily="18" charset="0"/>
                <a:cs typeface="Times New Roman" panose="02020603050405020304" pitchFamily="18" charset="0"/>
              </a:rPr>
              <a:t>More information on the Artist:</a:t>
            </a:r>
          </a:p>
          <a:p>
            <a:r>
              <a:rPr lang="en-US" sz="1700" dirty="0">
                <a:hlinkClick r:id="rId3"/>
              </a:rPr>
              <a:t>http://www.documenta14.de/en/artists/13506/guillermo-galindo</a:t>
            </a:r>
            <a:r>
              <a:rPr lang="en-US" sz="1700" dirty="0"/>
              <a:t> </a:t>
            </a:r>
          </a:p>
        </p:txBody>
      </p:sp>
    </p:spTree>
    <p:extLst>
      <p:ext uri="{BB962C8B-B14F-4D97-AF65-F5344CB8AC3E}">
        <p14:creationId xmlns:p14="http://schemas.microsoft.com/office/powerpoint/2010/main" val="14770641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3D3832-2247-4223-BDF3-BB021D5A8722}"/>
              </a:ext>
            </a:extLst>
          </p:cNvPr>
          <p:cNvPicPr/>
          <p:nvPr/>
        </p:nvPicPr>
        <p:blipFill rotWithShape="1">
          <a:blip r:embed="rId2">
            <a:alphaModFix amt="50000"/>
            <a:extLst/>
          </a:blip>
          <a:srcRect r="20445"/>
          <a:stretch/>
        </p:blipFill>
        <p:spPr>
          <a:xfrm>
            <a:off x="20" y="1"/>
            <a:ext cx="12191980" cy="6857999"/>
          </a:xfrm>
          <a:prstGeom prst="rect">
            <a:avLst/>
          </a:prstGeom>
        </p:spPr>
      </p:pic>
      <p:sp>
        <p:nvSpPr>
          <p:cNvPr id="7" name="Title 6">
            <a:extLst>
              <a:ext uri="{FF2B5EF4-FFF2-40B4-BE49-F238E27FC236}">
                <a16:creationId xmlns:a16="http://schemas.microsoft.com/office/drawing/2014/main" id="{D3738CCC-CD70-4E36-B8D7-C345ABE74B14}"/>
              </a:ext>
            </a:extLst>
          </p:cNvPr>
          <p:cNvSpPr>
            <a:spLocks noGrp="1"/>
          </p:cNvSpPr>
          <p:nvPr>
            <p:ph type="title" idx="4294967295"/>
          </p:nvPr>
        </p:nvSpPr>
        <p:spPr>
          <a:xfrm>
            <a:off x="409575" y="571500"/>
            <a:ext cx="10258425" cy="5695950"/>
          </a:xfrm>
        </p:spPr>
        <p:txBody>
          <a:bodyPr vert="horz" lIns="91440" tIns="45720" rIns="91440" bIns="45720" rtlCol="0" anchor="b">
            <a:normAutofit fontScale="90000"/>
          </a:bodyPr>
          <a:lstStyle/>
          <a:p>
            <a:pPr marL="228600" marR="0" algn="ctr">
              <a:spcAft>
                <a:spcPts val="800"/>
              </a:spcAft>
            </a:pPr>
            <a:br>
              <a:rPr lang="en-US" sz="2000" dirty="0">
                <a:solidFill>
                  <a:srgbClr val="FFFFFF"/>
                </a:solidFill>
              </a:rPr>
            </a:br>
            <a:br>
              <a:rPr lang="en-US" sz="2000" dirty="0">
                <a:solidFill>
                  <a:srgbClr val="FFFFFF"/>
                </a:solidFill>
              </a:rPr>
            </a:br>
            <a:br>
              <a:rPr lang="en-US" sz="2000" dirty="0">
                <a:solidFill>
                  <a:srgbClr val="FFFFFF"/>
                </a:solidFill>
              </a:rPr>
            </a:br>
            <a:r>
              <a:rPr lang="en-US" sz="2400" dirty="0">
                <a:solidFill>
                  <a:srgbClr val="FFFFFF"/>
                </a:solidFill>
                <a:latin typeface="Times New Roman" panose="02020603050405020304" pitchFamily="18" charset="0"/>
                <a:cs typeface="Times New Roman" panose="02020603050405020304" pitchFamily="18" charset="0"/>
              </a:rPr>
              <a:t>Exhibit 7: </a:t>
            </a:r>
            <a:r>
              <a:rPr lang="en-US" sz="2400" b="1" dirty="0">
                <a:solidFill>
                  <a:srgbClr val="FFFFFF"/>
                </a:solidFill>
                <a:latin typeface="Times New Roman" panose="02020603050405020304" pitchFamily="18" charset="0"/>
                <a:cs typeface="Times New Roman" panose="02020603050405020304" pitchFamily="18" charset="0"/>
              </a:rPr>
              <a:t>Emeka Ogboh,</a:t>
            </a:r>
            <a:r>
              <a:rPr lang="en-US" sz="2400" dirty="0">
                <a:solidFill>
                  <a:srgbClr val="FFFFFF"/>
                </a:solidFill>
                <a:latin typeface="Times New Roman" panose="02020603050405020304" pitchFamily="18" charset="0"/>
                <a:cs typeface="Times New Roman" panose="02020603050405020304" pitchFamily="18" charset="0"/>
              </a:rPr>
              <a:t> </a:t>
            </a:r>
            <a:r>
              <a:rPr lang="en-US" sz="2400" i="1" dirty="0">
                <a:solidFill>
                  <a:srgbClr val="FFFFFF"/>
                </a:solidFill>
                <a:latin typeface="Times New Roman" panose="02020603050405020304" pitchFamily="18" charset="0"/>
                <a:cs typeface="Times New Roman" panose="02020603050405020304" pitchFamily="18" charset="0"/>
              </a:rPr>
              <a:t>Market Symphony.</a:t>
            </a:r>
            <a:br>
              <a:rPr lang="en-US" sz="2400" i="1" dirty="0">
                <a:solidFill>
                  <a:srgbClr val="FFFFFF"/>
                </a:solidFill>
                <a:latin typeface="Times New Roman" panose="02020603050405020304" pitchFamily="18" charset="0"/>
                <a:cs typeface="Times New Roman" panose="02020603050405020304" pitchFamily="18" charset="0"/>
              </a:rPr>
            </a:br>
            <a:br>
              <a:rPr lang="en-US" sz="2000" i="1" dirty="0">
                <a:solidFill>
                  <a:srgbClr val="FFFFFF"/>
                </a:solidFill>
              </a:rPr>
            </a:br>
            <a:r>
              <a:rPr lang="en-US" sz="2000" dirty="0">
                <a:solidFill>
                  <a:srgbClr val="FFFFFF"/>
                </a:solidFill>
                <a:latin typeface="Times New Roman" panose="02020603050405020304" pitchFamily="18" charset="0"/>
                <a:cs typeface="Times New Roman" panose="02020603050405020304" pitchFamily="18" charset="0"/>
              </a:rPr>
              <a:t>3 Feb 2016-26 Mar. 2017, Smithsonian Museum of African Art. Washington D.C.</a:t>
            </a:r>
            <a:br>
              <a:rPr lang="en-US" sz="2000" dirty="0">
                <a:solidFill>
                  <a:srgbClr val="FFFFFF"/>
                </a:solidFill>
                <a:latin typeface="Times New Roman" panose="02020603050405020304" pitchFamily="18" charset="0"/>
                <a:cs typeface="Times New Roman" panose="02020603050405020304" pitchFamily="18" charset="0"/>
              </a:rPr>
            </a:br>
            <a:br>
              <a:rPr lang="en-US" sz="2000" dirty="0">
                <a:solidFill>
                  <a:srgbClr val="FFFFFF"/>
                </a:solidFill>
                <a:latin typeface="Times New Roman" panose="02020603050405020304" pitchFamily="18" charset="0"/>
                <a:cs typeface="Times New Roman" panose="02020603050405020304" pitchFamily="18" charset="0"/>
              </a:rPr>
            </a:br>
            <a:r>
              <a:rPr lang="en-US" sz="2000" dirty="0">
                <a:solidFill>
                  <a:srgbClr val="FFFFFF"/>
                </a:solidFill>
                <a:latin typeface="Times New Roman" panose="02020603050405020304" pitchFamily="18" charset="0"/>
                <a:cs typeface="Times New Roman" panose="02020603050405020304" pitchFamily="18" charset="0"/>
              </a:rPr>
              <a:t>Presented in the Listening Room</a:t>
            </a:r>
            <a:br>
              <a:rPr lang="en-US" sz="2000" dirty="0">
                <a:solidFill>
                  <a:srgbClr val="FFFFFF"/>
                </a:solidFill>
                <a:latin typeface="Times New Roman" panose="02020603050405020304" pitchFamily="18" charset="0"/>
                <a:cs typeface="Times New Roman" panose="02020603050405020304" pitchFamily="18" charset="0"/>
              </a:rPr>
            </a:br>
            <a:br>
              <a:rPr lang="en-US" sz="2000" dirty="0">
                <a:solidFill>
                  <a:srgbClr val="FFFFFF"/>
                </a:solidFill>
              </a:rPr>
            </a:br>
            <a:r>
              <a:rPr lang="en-US" sz="2000" dirty="0">
                <a:solidFill>
                  <a:srgbClr val="FFFFFF"/>
                </a:solidFill>
              </a:rPr>
              <a:t>“</a:t>
            </a:r>
            <a:r>
              <a:rPr lang="en-US" sz="2400" dirty="0">
                <a:latin typeface="Times New Roman" panose="02020603050405020304" pitchFamily="18" charset="0"/>
                <a:ea typeface="Calibri" panose="020F0502020204030204" pitchFamily="34" charset="0"/>
              </a:rPr>
              <a:t>Ogboh is interested in prompting a split- second sensation of dislocation, transporting the listener thousands of miles in an instant. </a:t>
            </a:r>
            <a:r>
              <a:rPr lang="en-US" sz="2200" dirty="0">
                <a:solidFill>
                  <a:srgbClr val="FFFFFF"/>
                </a:solidFill>
                <a:latin typeface="Times New Roman" panose="02020603050405020304" pitchFamily="18" charset="0"/>
                <a:cs typeface="Times New Roman" panose="02020603050405020304" pitchFamily="18" charset="0"/>
              </a:rPr>
              <a:t>The installation is visually simple, with enamelware trays adorned with fish, flowers, fruit, and 28 speakers lining the walls. Depending on where you stand, the rhythmic yelling of a hawker rises above the horns and shuffle of feet, or quieter discussions between shoppers emerge from the whoosh of buses or metallic noises of traders’ bells. Ogboh sampled hours of sounds from the Lagos markets, mostly in the large Balogun market that crosses numerous streets in the city with a lively flow of vendors selling cloth, food, produce, and other wares.” –We Face Forward</a:t>
            </a:r>
            <a:br>
              <a:rPr lang="en-US" sz="2200" dirty="0">
                <a:solidFill>
                  <a:srgbClr val="FFFFFF"/>
                </a:solidFill>
                <a:latin typeface="Times New Roman" panose="02020603050405020304" pitchFamily="18" charset="0"/>
                <a:cs typeface="Times New Roman" panose="02020603050405020304" pitchFamily="18" charset="0"/>
              </a:rPr>
            </a:br>
            <a:br>
              <a:rPr lang="en-US" sz="2200" dirty="0">
                <a:solidFill>
                  <a:srgbClr val="FFFFFF"/>
                </a:solidFill>
                <a:latin typeface="Times New Roman" panose="02020603050405020304" pitchFamily="18" charset="0"/>
                <a:cs typeface="Times New Roman" panose="02020603050405020304" pitchFamily="18" charset="0"/>
              </a:rPr>
            </a:br>
            <a:r>
              <a:rPr lang="en-US" sz="2200" b="1" dirty="0">
                <a:solidFill>
                  <a:srgbClr val="FFFFFF"/>
                </a:solidFill>
                <a:latin typeface="Times New Roman" panose="02020603050405020304" pitchFamily="18" charset="0"/>
                <a:cs typeface="Times New Roman" panose="02020603050405020304" pitchFamily="18" charset="0"/>
              </a:rPr>
              <a:t>Link to the Exhibition</a:t>
            </a:r>
            <a:r>
              <a:rPr lang="en-US" sz="2200" dirty="0">
                <a:solidFill>
                  <a:srgbClr val="FFFFFF"/>
                </a:solidFill>
                <a:latin typeface="Times New Roman" panose="02020603050405020304" pitchFamily="18" charset="0"/>
                <a:cs typeface="Times New Roman" panose="02020603050405020304" pitchFamily="18" charset="0"/>
              </a:rPr>
              <a:t>:</a:t>
            </a:r>
            <a:br>
              <a:rPr lang="en-US" sz="2200" dirty="0">
                <a:solidFill>
                  <a:srgbClr val="FFFFFF"/>
                </a:solidFill>
                <a:latin typeface="Times New Roman" panose="02020603050405020304" pitchFamily="18" charset="0"/>
                <a:cs typeface="Times New Roman" panose="02020603050405020304" pitchFamily="18" charset="0"/>
              </a:rPr>
            </a:br>
            <a:r>
              <a:rPr lang="en-US" sz="2200" dirty="0">
                <a:solidFill>
                  <a:srgbClr val="FFFFFF"/>
                </a:solidFill>
                <a:latin typeface="Times New Roman" panose="02020603050405020304" pitchFamily="18" charset="0"/>
                <a:cs typeface="Times New Roman" panose="02020603050405020304" pitchFamily="18" charset="0"/>
                <a:hlinkClick r:id="rId3"/>
              </a:rPr>
              <a:t>https://africa.si.edu/exhibitions/past-exhibitions/market-symphony-by-emeka-ogboh/</a:t>
            </a:r>
            <a:r>
              <a:rPr lang="en-US" sz="2200" dirty="0">
                <a:solidFill>
                  <a:srgbClr val="FFFFFF"/>
                </a:solidFill>
                <a:latin typeface="Times New Roman" panose="02020603050405020304" pitchFamily="18" charset="0"/>
                <a:cs typeface="Times New Roman" panose="02020603050405020304" pitchFamily="18" charset="0"/>
              </a:rPr>
              <a:t> </a:t>
            </a:r>
            <a:br>
              <a:rPr lang="en-US" sz="2200" i="1" dirty="0">
                <a:solidFill>
                  <a:srgbClr val="FFFFFF"/>
                </a:solidFill>
                <a:latin typeface="Times New Roman" panose="02020603050405020304" pitchFamily="18" charset="0"/>
                <a:cs typeface="Times New Roman" panose="02020603050405020304" pitchFamily="18" charset="0"/>
              </a:rPr>
            </a:br>
            <a:r>
              <a:rPr lang="en-US" sz="2000" dirty="0">
                <a:solidFill>
                  <a:srgbClr val="FFFFFF"/>
                </a:solidFill>
              </a:rPr>
              <a:t> </a:t>
            </a:r>
          </a:p>
        </p:txBody>
      </p:sp>
    </p:spTree>
    <p:extLst>
      <p:ext uri="{BB962C8B-B14F-4D97-AF65-F5344CB8AC3E}">
        <p14:creationId xmlns:p14="http://schemas.microsoft.com/office/powerpoint/2010/main" val="25626764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7" name="Picture 2" descr="Image result for deep listening pauline oliveros">
            <a:extLst>
              <a:ext uri="{FF2B5EF4-FFF2-40B4-BE49-F238E27FC236}">
                <a16:creationId xmlns:a16="http://schemas.microsoft.com/office/drawing/2014/main" id="{9A400C4B-D247-4A69-A4BD-8A5CEDF61C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23"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DBA78DA-F396-45F3-937A-C23F87886CEF}"/>
              </a:ext>
            </a:extLst>
          </p:cNvPr>
          <p:cNvSpPr>
            <a:spLocks noGrp="1"/>
          </p:cNvSpPr>
          <p:nvPr>
            <p:ph type="title"/>
          </p:nvPr>
        </p:nvSpPr>
        <p:spPr>
          <a:xfrm>
            <a:off x="1945532" y="4649821"/>
            <a:ext cx="5440321" cy="1742461"/>
          </a:xfrm>
        </p:spPr>
        <p:txBody>
          <a:bodyPr>
            <a:normAutofit fontScale="90000"/>
          </a:bodyPr>
          <a:lstStyle/>
          <a:p>
            <a:pPr marL="0" marR="0" algn="r">
              <a:spcBef>
                <a:spcPts val="0"/>
              </a:spcBef>
              <a:spcAft>
                <a:spcPts val="800"/>
              </a:spcAft>
              <a:tabLst>
                <a:tab pos="1866900" algn="l"/>
              </a:tabLst>
            </a:pPr>
            <a:br>
              <a:rPr lang="en-US" sz="2100" dirty="0">
                <a:solidFill>
                  <a:schemeClr val="bg1"/>
                </a:solidFill>
              </a:rPr>
            </a:br>
            <a:br>
              <a:rPr lang="en-US" sz="2100" dirty="0">
                <a:solidFill>
                  <a:schemeClr val="bg1"/>
                </a:solidFill>
              </a:rPr>
            </a:br>
            <a:br>
              <a:rPr lang="en-US" sz="2100" dirty="0">
                <a:solidFill>
                  <a:schemeClr val="bg1"/>
                </a:solidFill>
              </a:rPr>
            </a:br>
            <a:r>
              <a:rPr lang="en-US" sz="2200" dirty="0">
                <a:solidFill>
                  <a:schemeClr val="bg1"/>
                </a:solidFill>
              </a:rPr>
              <a:t>Exhibit 8</a:t>
            </a:r>
            <a:r>
              <a:rPr lang="en-US" sz="2200" i="1" dirty="0">
                <a:solidFill>
                  <a:schemeClr val="bg1"/>
                </a:solidFill>
              </a:rPr>
              <a:t>:  </a:t>
            </a:r>
            <a:r>
              <a:rPr lang="en-US" sz="2200" b="1" dirty="0">
                <a:solidFill>
                  <a:schemeClr val="bg1"/>
                </a:solidFill>
              </a:rPr>
              <a:t>Pauline Oliveros</a:t>
            </a:r>
            <a:r>
              <a:rPr lang="en-US" sz="2200" dirty="0">
                <a:solidFill>
                  <a:schemeClr val="bg1"/>
                </a:solidFill>
              </a:rPr>
              <a:t>, </a:t>
            </a:r>
            <a:r>
              <a:rPr lang="en-US" sz="2200" i="1" dirty="0">
                <a:solidFill>
                  <a:schemeClr val="bg1"/>
                </a:solidFill>
              </a:rPr>
              <a:t>Deep Listening Room</a:t>
            </a:r>
            <a:br>
              <a:rPr lang="en-US" sz="2200" dirty="0">
                <a:solidFill>
                  <a:schemeClr val="bg1"/>
                </a:solidFill>
              </a:rPr>
            </a:b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21 May- 24 May 2014, Whitney Museum of American Art. New York, NY</a:t>
            </a:r>
            <a:r>
              <a:rPr lang="en-US" sz="2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br>
              <a:rPr lang="en-US" sz="2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US" sz="2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Link to </a:t>
            </a:r>
            <a:r>
              <a:rPr lang="en-US" sz="2200" i="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Lear:</a:t>
            </a:r>
            <a:br>
              <a:rPr lang="en-US" sz="2200" i="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US" sz="2200" i="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https://www.youtube.com/watch?v=EskkbBbmDKE</a:t>
            </a:r>
            <a:r>
              <a:rPr lang="en-US" sz="2200" i="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(Courtesy of The Orchard </a:t>
            </a:r>
            <a:r>
              <a:rPr lang="en-US"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Enterprises) </a:t>
            </a:r>
            <a:br>
              <a:rPr lang="en-US"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br>
              <a:rPr lang="en-US"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endParaRPr lang="en-US" sz="2100" dirty="0">
              <a:solidFill>
                <a:srgbClr val="FFFFFF"/>
              </a:solidFill>
              <a:latin typeface="Times New Roman" panose="02020603050405020304" pitchFamily="18" charset="0"/>
              <a:cs typeface="Times New Roman" panose="02020603050405020304" pitchFamily="18" charset="0"/>
            </a:endParaRPr>
          </a:p>
        </p:txBody>
      </p:sp>
      <p:sp>
        <p:nvSpPr>
          <p:cNvPr id="2060" name="Content Placeholder 2054">
            <a:extLst>
              <a:ext uri="{FF2B5EF4-FFF2-40B4-BE49-F238E27FC236}">
                <a16:creationId xmlns:a16="http://schemas.microsoft.com/office/drawing/2014/main" id="{DE072928-6007-4EFE-818C-9EBCCF661826}"/>
              </a:ext>
            </a:extLst>
          </p:cNvPr>
          <p:cNvSpPr>
            <a:spLocks noGrp="1"/>
          </p:cNvSpPr>
          <p:nvPr>
            <p:ph idx="1"/>
          </p:nvPr>
        </p:nvSpPr>
        <p:spPr>
          <a:xfrm>
            <a:off x="8029319" y="917725"/>
            <a:ext cx="3424739" cy="4852362"/>
          </a:xfrm>
        </p:spPr>
        <p:txBody>
          <a:bodyPr anchor="ctr">
            <a:normAutofit/>
          </a:bodyPr>
          <a:lstStyle/>
          <a:p>
            <a:pPr marL="0" indent="0">
              <a:buNone/>
            </a:pPr>
            <a:r>
              <a:rPr lang="en-US" sz="1700">
                <a:solidFill>
                  <a:srgbClr val="FFFFFF"/>
                </a:solidFill>
                <a:latin typeface="Times New Roman" panose="02020603050405020304" pitchFamily="18" charset="0"/>
                <a:ea typeface="Calibri" panose="020F0502020204030204" pitchFamily="34" charset="0"/>
              </a:rPr>
              <a:t>“I am interested in music expanding consciousness. By expanding consciousness, I mean that old patterns can be replaced with new ones.” -Pauline Oliveros</a:t>
            </a:r>
          </a:p>
          <a:p>
            <a:pPr marL="0" indent="0">
              <a:buNone/>
            </a:pPr>
            <a:r>
              <a:rPr lang="en-US" sz="1700">
                <a:solidFill>
                  <a:srgbClr val="FFFFFF"/>
                </a:solidFill>
                <a:latin typeface="Times New Roman" panose="02020603050405020304" pitchFamily="18" charset="0"/>
                <a:ea typeface="Calibri" panose="020F0502020204030204" pitchFamily="34" charset="0"/>
              </a:rPr>
              <a:t>“The room will feature Oliveros's Expanded Instrument System - a processing program that will hear the sounds of the lobby and transform them to sound art played in an eight-channel sound system. Compositions from Tape and Electronic Music 1961-1970 will also be featured along with slides and video projections on the walls of the gallery.” –The Whitney</a:t>
            </a:r>
            <a:endParaRPr lang="en-US" sz="1700" dirty="0">
              <a:solidFill>
                <a:srgbClr val="FFFFFF"/>
              </a:solidFill>
            </a:endParaRPr>
          </a:p>
        </p:txBody>
      </p:sp>
    </p:spTree>
    <p:extLst>
      <p:ext uri="{BB962C8B-B14F-4D97-AF65-F5344CB8AC3E}">
        <p14:creationId xmlns:p14="http://schemas.microsoft.com/office/powerpoint/2010/main" val="143837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175D76D-1F53-4C66-980C-BEDC1C7B9BFD}"/>
              </a:ext>
            </a:extLst>
          </p:cNvPr>
          <p:cNvPicPr>
            <a:picLocks noGrp="1"/>
          </p:cNvPicPr>
          <p:nvPr>
            <p:ph idx="1"/>
          </p:nvPr>
        </p:nvPicPr>
        <p:blipFill rotWithShape="1">
          <a:blip r:embed="rId2">
            <a:extLst/>
          </a:blip>
          <a:srcRect t="3042" b="18833"/>
          <a:stretch/>
        </p:blipFill>
        <p:spPr bwMode="auto">
          <a:xfrm>
            <a:off x="-257164" y="-85715"/>
            <a:ext cx="12191980" cy="6857990"/>
          </a:xfrm>
          <a:prstGeom prst="rect">
            <a:avLst/>
          </a:prstGeom>
          <a:noFill/>
        </p:spPr>
      </p:pic>
      <p:sp>
        <p:nvSpPr>
          <p:cNvPr id="43" name="Freeform 49">
            <a:extLst>
              <a:ext uri="{FF2B5EF4-FFF2-40B4-BE49-F238E27FC236}">
                <a16:creationId xmlns:a16="http://schemas.microsoft.com/office/drawing/2014/main" id="{D227D8FB-85E6-4F0E-9F9E-A85A9E7DC2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35576" y="-399378"/>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chemeClr val="bg1">
              <a:alpha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0">
            <a:extLst>
              <a:ext uri="{FF2B5EF4-FFF2-40B4-BE49-F238E27FC236}">
                <a16:creationId xmlns:a16="http://schemas.microsoft.com/office/drawing/2014/main" id="{45991BFE-2E28-42F0-ABB2-4AA495629B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562" y="0"/>
            <a:ext cx="6097438" cy="5298683"/>
          </a:xfrm>
          <a:custGeom>
            <a:avLst/>
            <a:gdLst>
              <a:gd name="connsiteX0" fmla="*/ 744562 w 6097438"/>
              <a:gd name="connsiteY0" fmla="*/ 0 h 5298683"/>
              <a:gd name="connsiteX1" fmla="*/ 5209260 w 6097438"/>
              <a:gd name="connsiteY1" fmla="*/ 0 h 5298683"/>
              <a:gd name="connsiteX2" fmla="*/ 5384861 w 6097438"/>
              <a:gd name="connsiteY2" fmla="*/ 193210 h 5298683"/>
              <a:gd name="connsiteX3" fmla="*/ 6097438 w 6097438"/>
              <a:gd name="connsiteY3" fmla="*/ 2178155 h 5298683"/>
              <a:gd name="connsiteX4" fmla="*/ 2976911 w 6097438"/>
              <a:gd name="connsiteY4" fmla="*/ 5298683 h 5298683"/>
              <a:gd name="connsiteX5" fmla="*/ 101610 w 6097438"/>
              <a:gd name="connsiteY5" fmla="*/ 3392805 h 5298683"/>
              <a:gd name="connsiteX6" fmla="*/ 0 w 6097438"/>
              <a:gd name="connsiteY6" fmla="*/ 3115184 h 5298683"/>
              <a:gd name="connsiteX7" fmla="*/ 0 w 6097438"/>
              <a:gd name="connsiteY7" fmla="*/ 1241127 h 5298683"/>
              <a:gd name="connsiteX8" fmla="*/ 101610 w 6097438"/>
              <a:gd name="connsiteY8" fmla="*/ 963506 h 5298683"/>
              <a:gd name="connsiteX9" fmla="*/ 568961 w 6097438"/>
              <a:gd name="connsiteY9" fmla="*/ 193210 h 52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7438" h="5298683">
                <a:moveTo>
                  <a:pt x="744562" y="0"/>
                </a:moveTo>
                <a:lnTo>
                  <a:pt x="5209260" y="0"/>
                </a:lnTo>
                <a:lnTo>
                  <a:pt x="5384861" y="193210"/>
                </a:lnTo>
                <a:cubicBezTo>
                  <a:pt x="5830023" y="732621"/>
                  <a:pt x="6097438" y="1424159"/>
                  <a:pt x="6097438" y="2178155"/>
                </a:cubicBezTo>
                <a:cubicBezTo>
                  <a:pt x="6097438" y="3901575"/>
                  <a:pt x="4700330" y="5298683"/>
                  <a:pt x="2976911" y="5298683"/>
                </a:cubicBezTo>
                <a:cubicBezTo>
                  <a:pt x="1684346" y="5298683"/>
                  <a:pt x="575332" y="4512810"/>
                  <a:pt x="101610" y="3392805"/>
                </a:cubicBezTo>
                <a:lnTo>
                  <a:pt x="0" y="3115184"/>
                </a:lnTo>
                <a:lnTo>
                  <a:pt x="0" y="1241127"/>
                </a:lnTo>
                <a:lnTo>
                  <a:pt x="101610" y="963506"/>
                </a:lnTo>
                <a:cubicBezTo>
                  <a:pt x="220041" y="683504"/>
                  <a:pt x="378177" y="424387"/>
                  <a:pt x="568961" y="193210"/>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5B89AC-1015-4B82-96D9-1C5DA9C632FD}"/>
              </a:ext>
            </a:extLst>
          </p:cNvPr>
          <p:cNvSpPr>
            <a:spLocks noGrp="1"/>
          </p:cNvSpPr>
          <p:nvPr>
            <p:ph type="title"/>
          </p:nvPr>
        </p:nvSpPr>
        <p:spPr>
          <a:xfrm>
            <a:off x="5838826" y="425148"/>
            <a:ext cx="5837174" cy="1043409"/>
          </a:xfrm>
        </p:spPr>
        <p:txBody>
          <a:bodyPr vert="horz" lIns="91440" tIns="45720" rIns="91440" bIns="45720" rtlCol="0" anchor="ctr">
            <a:normAutofit fontScale="90000"/>
          </a:bodyPr>
          <a:lstStyle/>
          <a:p>
            <a:pPr marL="228600" lvl="0">
              <a:spcAft>
                <a:spcPts val="800"/>
              </a:spcAft>
            </a:pPr>
            <a:r>
              <a:rPr lang="en-US" sz="2400" dirty="0">
                <a:latin typeface="Times New Roman" panose="02020603050405020304" pitchFamily="18" charset="0"/>
                <a:cs typeface="Times New Roman" panose="02020603050405020304" pitchFamily="18" charset="0"/>
              </a:rPr>
              <a:t>Exhibit 9: </a:t>
            </a:r>
            <a:r>
              <a:rPr lang="en-US" sz="2400" b="1" dirty="0">
                <a:latin typeface="Times New Roman" panose="02020603050405020304" pitchFamily="18" charset="0"/>
                <a:cs typeface="Times New Roman" panose="02020603050405020304" pitchFamily="18" charset="0"/>
              </a:rPr>
              <a:t>Laurie Spiegel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Expanding Universe</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Unseen Worlds, 1977</a:t>
            </a:r>
            <a:r>
              <a:rPr lang="en-US" sz="1700" dirty="0"/>
              <a:t>.</a:t>
            </a:r>
            <a:br>
              <a:rPr lang="en-US" sz="1700" dirty="0"/>
            </a:br>
            <a:br>
              <a:rPr lang="en-US" sz="1700" dirty="0"/>
            </a:br>
            <a:r>
              <a:rPr lang="en-US" sz="1800" dirty="0">
                <a:latin typeface="Times New Roman" panose="02020603050405020304" pitchFamily="18" charset="0"/>
                <a:cs typeface="Times New Roman" panose="02020603050405020304" pitchFamily="18" charset="0"/>
              </a:rPr>
              <a:t>Presented in the Listening Room accompanied with projection art.</a:t>
            </a:r>
            <a:br>
              <a:rPr lang="en-US" sz="1800" dirty="0"/>
            </a:br>
            <a:br>
              <a:rPr lang="en-US" sz="1700" dirty="0"/>
            </a:br>
            <a:endParaRPr lang="en-US" sz="1700" dirty="0"/>
          </a:p>
        </p:txBody>
      </p:sp>
      <p:sp>
        <p:nvSpPr>
          <p:cNvPr id="4" name="Text Placeholder 3">
            <a:extLst>
              <a:ext uri="{FF2B5EF4-FFF2-40B4-BE49-F238E27FC236}">
                <a16:creationId xmlns:a16="http://schemas.microsoft.com/office/drawing/2014/main" id="{CE29D8C8-7A97-4E56-B441-5D58B5291FC4}"/>
              </a:ext>
            </a:extLst>
          </p:cNvPr>
          <p:cNvSpPr>
            <a:spLocks noGrp="1"/>
          </p:cNvSpPr>
          <p:nvPr>
            <p:ph type="body" sz="half" idx="2"/>
          </p:nvPr>
        </p:nvSpPr>
        <p:spPr>
          <a:xfrm>
            <a:off x="6308203" y="1736203"/>
            <a:ext cx="5095672" cy="3741882"/>
          </a:xfrm>
        </p:spPr>
        <p:txBody>
          <a:bodyPr vert="horz" lIns="91440" tIns="45720" rIns="91440" bIns="45720" rtlCol="0" anchor="t">
            <a:normAutofit fontScale="85000" lnSpcReduction="20000"/>
          </a:bodyPr>
          <a:lstStyle/>
          <a:p>
            <a:pPr marR="0">
              <a:spcBef>
                <a:spcPts val="0"/>
              </a:spcBef>
              <a:spcAft>
                <a:spcPts val="800"/>
              </a:spcAft>
            </a:pPr>
            <a:r>
              <a:rPr lang="en-US" sz="2200" i="1" dirty="0">
                <a:latin typeface="Times New Roman" panose="02020603050405020304" pitchFamily="18" charset="0"/>
                <a:cs typeface="Times New Roman" panose="02020603050405020304" pitchFamily="18" charset="0"/>
              </a:rPr>
              <a:t>“The Expanding Universe</a:t>
            </a:r>
            <a:r>
              <a:rPr lang="en-US" sz="2200" dirty="0">
                <a:latin typeface="Times New Roman" panose="02020603050405020304" pitchFamily="18" charset="0"/>
                <a:cs typeface="Times New Roman" panose="02020603050405020304" pitchFamily="18" charset="0"/>
              </a:rPr>
              <a:t> is nearly a half-hour of swelling, evolving tones, and she stresses that the composition is neither "minimalist" nor "ambient," and that it exists wholly in its own space. When modular synthesist, Laurie Spiegel  contemplates orbits, heavenly bodies, and the cosmos through sound, her imagination is unparalleled. Album cut </a:t>
            </a:r>
            <a:r>
              <a:rPr lang="en-US" sz="2200" i="1" dirty="0">
                <a:latin typeface="Times New Roman" panose="02020603050405020304" pitchFamily="18" charset="0"/>
                <a:cs typeface="Times New Roman" panose="02020603050405020304" pitchFamily="18" charset="0"/>
              </a:rPr>
              <a:t>Kepler’s Harmony of the Worlds</a:t>
            </a:r>
            <a:r>
              <a:rPr lang="en-US" sz="2200" dirty="0">
                <a:latin typeface="Times New Roman" panose="02020603050405020304" pitchFamily="18" charset="0"/>
                <a:cs typeface="Times New Roman" panose="02020603050405020304" pitchFamily="18" charset="0"/>
              </a:rPr>
              <a:t> is one of the tracks on the Golden Record included onboard the Voyager I space mission.”</a:t>
            </a:r>
          </a:p>
          <a:p>
            <a:pPr marR="0">
              <a:spcBef>
                <a:spcPts val="0"/>
              </a:spcBef>
              <a:spcAft>
                <a:spcPts val="800"/>
              </a:spcAft>
            </a:pPr>
            <a:r>
              <a:rPr lang="en-US" sz="2000" dirty="0">
                <a:latin typeface="Times New Roman" panose="02020603050405020304" pitchFamily="18" charset="0"/>
                <a:cs typeface="Times New Roman" panose="02020603050405020304" pitchFamily="18" charset="0"/>
              </a:rPr>
              <a:t>– Andy Beta, Pitchfork</a:t>
            </a:r>
          </a:p>
          <a:p>
            <a:pPr marR="0">
              <a:spcBef>
                <a:spcPts val="0"/>
              </a:spcBef>
              <a:spcAft>
                <a:spcPts val="800"/>
              </a:spcAft>
            </a:pPr>
            <a:endParaRPr lang="en-US" sz="2000" dirty="0">
              <a:latin typeface="Times New Roman" panose="02020603050405020304" pitchFamily="18" charset="0"/>
              <a:cs typeface="Times New Roman" panose="02020603050405020304" pitchFamily="18" charset="0"/>
            </a:endParaRPr>
          </a:p>
          <a:p>
            <a:pPr marR="0">
              <a:spcBef>
                <a:spcPts val="0"/>
              </a:spcBef>
              <a:spcAft>
                <a:spcPts val="800"/>
              </a:spcAft>
            </a:pPr>
            <a:r>
              <a:rPr lang="en-US" sz="2000" dirty="0">
                <a:latin typeface="Times New Roman" panose="02020603050405020304" pitchFamily="18" charset="0"/>
                <a:cs typeface="Times New Roman" panose="02020603050405020304" pitchFamily="18" charset="0"/>
              </a:rPr>
              <a:t>Link to the piece:</a:t>
            </a:r>
          </a:p>
          <a:p>
            <a:r>
              <a:rPr lang="en-US" sz="2100" dirty="0">
                <a:latin typeface="Times New Roman" panose="02020603050405020304" pitchFamily="18" charset="0"/>
                <a:cs typeface="Times New Roman" panose="02020603050405020304" pitchFamily="18" charset="0"/>
                <a:hlinkClick r:id="rId3"/>
              </a:rPr>
              <a:t>https://www.youtube.com/watch?v=IKfLPXItwAM</a:t>
            </a:r>
            <a:r>
              <a:rPr lang="en-US" sz="2100" dirty="0">
                <a:latin typeface="Times New Roman" panose="02020603050405020304" pitchFamily="18" charset="0"/>
                <a:cs typeface="Times New Roman" panose="02020603050405020304" pitchFamily="18" charset="0"/>
              </a:rPr>
              <a:t>   ( Courtesy of BWSCD, Inc.)</a:t>
            </a:r>
          </a:p>
          <a:p>
            <a:endParaRPr lang="en-US" sz="1500" dirty="0"/>
          </a:p>
        </p:txBody>
      </p:sp>
    </p:spTree>
    <p:extLst>
      <p:ext uri="{BB962C8B-B14F-4D97-AF65-F5344CB8AC3E}">
        <p14:creationId xmlns:p14="http://schemas.microsoft.com/office/powerpoint/2010/main" val="7860052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9CBFC-5875-4B76-9083-F22F3718BE27}"/>
              </a:ext>
            </a:extLst>
          </p:cNvPr>
          <p:cNvPicPr>
            <a:picLocks noChangeAspect="1"/>
          </p:cNvPicPr>
          <p:nvPr/>
        </p:nvPicPr>
        <p:blipFill rotWithShape="1">
          <a:blip r:embed="rId2"/>
          <a:srcRect r="-2" b="3146"/>
          <a:stretch/>
        </p:blipFill>
        <p:spPr>
          <a:xfrm>
            <a:off x="4639056" y="10"/>
            <a:ext cx="7552944" cy="6857990"/>
          </a:xfrm>
          <a:prstGeom prst="rect">
            <a:avLst/>
          </a:prstGeom>
          <a:effectLst/>
        </p:spPr>
      </p:pic>
      <p:sp>
        <p:nvSpPr>
          <p:cNvPr id="5" name="Title 4">
            <a:extLst>
              <a:ext uri="{FF2B5EF4-FFF2-40B4-BE49-F238E27FC236}">
                <a16:creationId xmlns:a16="http://schemas.microsoft.com/office/drawing/2014/main" id="{E1C6C53B-1C2F-42E4-8EE5-16D82A2A1E5A}"/>
              </a:ext>
            </a:extLst>
          </p:cNvPr>
          <p:cNvSpPr>
            <a:spLocks noGrp="1"/>
          </p:cNvSpPr>
          <p:nvPr>
            <p:ph type="title"/>
          </p:nvPr>
        </p:nvSpPr>
        <p:spPr>
          <a:xfrm>
            <a:off x="-295274" y="1095375"/>
            <a:ext cx="5573330" cy="952499"/>
          </a:xfrm>
        </p:spPr>
        <p:txBody>
          <a:bodyPr>
            <a:normAutofit fontScale="90000"/>
          </a:bodyPr>
          <a:lstStyle/>
          <a:p>
            <a:pPr marL="228600" marR="0">
              <a:spcBef>
                <a:spcPts val="0"/>
              </a:spcBef>
              <a:spcAft>
                <a:spcPts val="800"/>
              </a:spcAft>
            </a:pPr>
            <a:br>
              <a:rPr lang="en-US" sz="1100" dirty="0"/>
            </a:br>
            <a:br>
              <a:rPr lang="en-US" sz="1100" dirty="0"/>
            </a:br>
            <a:br>
              <a:rPr lang="en-US" sz="1100" dirty="0"/>
            </a:br>
            <a:br>
              <a:rPr lang="en-US" sz="1100" dirty="0">
                <a:latin typeface="Times New Roman" panose="02020603050405020304" pitchFamily="18" charset="0"/>
                <a:cs typeface="Times New Roman" panose="02020603050405020304" pitchFamily="18" charset="0"/>
              </a:rPr>
            </a:br>
            <a:br>
              <a:rPr lang="en-US" sz="11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Exhibit 10: </a:t>
            </a:r>
            <a:r>
              <a:rPr lang="en-US" sz="2700" b="1" dirty="0">
                <a:latin typeface="Times New Roman" panose="02020603050405020304" pitchFamily="18" charset="0"/>
                <a:ea typeface="Calibri" panose="020F0502020204030204" pitchFamily="34" charset="0"/>
                <a:cs typeface="Times New Roman" panose="02020603050405020304" pitchFamily="18" charset="0"/>
              </a:rPr>
              <a:t>Chris Watson, </a:t>
            </a:r>
            <a:r>
              <a:rPr lang="en-US" sz="2700" i="1" dirty="0">
                <a:latin typeface="Times New Roman" panose="02020603050405020304" pitchFamily="18" charset="0"/>
                <a:ea typeface="Calibri" panose="020F0502020204030204" pitchFamily="34" charset="0"/>
                <a:cs typeface="Times New Roman" panose="02020603050405020304" pitchFamily="18" charset="0"/>
              </a:rPr>
              <a:t>Dawn</a:t>
            </a:r>
            <a:br>
              <a:rPr lang="en-US" sz="2700" i="1" dirty="0">
                <a:latin typeface="Times New Roman" panose="02020603050405020304" pitchFamily="18" charset="0"/>
                <a:ea typeface="Calibri" panose="020F0502020204030204" pitchFamily="34" charset="0"/>
                <a:cs typeface="Times New Roman" panose="02020603050405020304" pitchFamily="18" charset="0"/>
              </a:rPr>
            </a:br>
            <a:r>
              <a:rPr lang="en-US" sz="2700" i="1" dirty="0">
                <a:latin typeface="Times New Roman" panose="02020603050405020304" pitchFamily="18" charset="0"/>
                <a:ea typeface="Calibri" panose="020F0502020204030204" pitchFamily="34" charset="0"/>
                <a:cs typeface="Times New Roman" panose="02020603050405020304" pitchFamily="18" charset="0"/>
              </a:rPr>
              <a:t>Chorus</a:t>
            </a:r>
            <a:br>
              <a:rPr lang="en-US" sz="2700" i="1" dirty="0">
                <a:latin typeface="Times New Roman" panose="02020603050405020304" pitchFamily="18" charset="0"/>
                <a:ea typeface="Calibri" panose="020F0502020204030204" pitchFamily="34" charset="0"/>
                <a:cs typeface="Times New Roman" panose="02020603050405020304" pitchFamily="18" charset="0"/>
              </a:rPr>
            </a:br>
            <a:r>
              <a:rPr lang="nb-NO" sz="2000" dirty="0">
                <a:latin typeface="Times New Roman" panose="02020603050405020304" pitchFamily="18" charset="0"/>
                <a:ea typeface="Calibri" panose="020F0502020204030204" pitchFamily="34" charset="0"/>
                <a:cs typeface="Times New Roman" panose="02020603050405020304" pitchFamily="18" charset="0"/>
              </a:rPr>
              <a:t>25 Sep 2014 — 01 Jul 2018, Foundling Museum London, UK</a:t>
            </a:r>
            <a:r>
              <a:rPr lang="nb-NO" sz="2000" i="1" dirty="0">
                <a:latin typeface="Times New Roman" panose="02020603050405020304" pitchFamily="18" charset="0"/>
                <a:ea typeface="Calibri" panose="020F0502020204030204" pitchFamily="34" charset="0"/>
                <a:cs typeface="Times New Roman" panose="02020603050405020304" pitchFamily="18" charset="0"/>
              </a:rPr>
              <a:t>.</a:t>
            </a:r>
            <a:br>
              <a:rPr lang="nb-NO" sz="2000" i="1" dirty="0">
                <a:latin typeface="Times New Roman" panose="02020603050405020304" pitchFamily="18" charset="0"/>
                <a:ea typeface="Calibri" panose="020F0502020204030204" pitchFamily="34" charset="0"/>
                <a:cs typeface="Times New Roman" panose="02020603050405020304" pitchFamily="18" charset="0"/>
              </a:rPr>
            </a:br>
            <a:br>
              <a:rPr lang="nb-NO" sz="2000" i="1"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Presented in the Listening Room accompanied with</a:t>
            </a:r>
            <a:br>
              <a:rPr lang="en-US" sz="1800" dirty="0">
                <a:latin typeface="Times New Roman" panose="02020603050405020304" pitchFamily="18" charset="0"/>
                <a:ea typeface="Calibri" panose="020F0502020204030204" pitchFamily="34"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projection art.</a:t>
            </a:r>
            <a:br>
              <a:rPr lang="en-US" sz="1800" dirty="0">
                <a:latin typeface="Times New Roman" panose="02020603050405020304" pitchFamily="18" charset="0"/>
                <a:ea typeface="Calibri" panose="020F0502020204030204" pitchFamily="34" charset="0"/>
                <a:cs typeface="Times New Roman" panose="02020603050405020304" pitchFamily="18" charset="0"/>
              </a:rPr>
            </a:br>
            <a:br>
              <a:rPr lang="en-US" sz="2000" dirty="0">
                <a:latin typeface="Times New Roman" panose="02020603050405020304" pitchFamily="18" charset="0"/>
                <a:ea typeface="Calibri" panose="020F0502020204030204" pitchFamily="34" charset="0"/>
                <a:cs typeface="Times New Roman" panose="02020603050405020304" pitchFamily="18" charset="0"/>
              </a:rPr>
            </a:br>
            <a:br>
              <a:rPr lang="nb-NO" sz="2000" i="1" dirty="0">
                <a:latin typeface="Times New Roman" panose="02020603050405020304" pitchFamily="18" charset="0"/>
                <a:ea typeface="Calibri" panose="020F0502020204030204" pitchFamily="34"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ea typeface="Calibri" panose="020F0502020204030204" pitchFamily="34" charset="0"/>
              </a:rPr>
            </a:br>
            <a:br>
              <a:rPr lang="en-US" sz="1100" dirty="0">
                <a:latin typeface="Times New Roman" panose="02020603050405020304" pitchFamily="18" charset="0"/>
                <a:ea typeface="Calibri" panose="020F0502020204030204" pitchFamily="34" charset="0"/>
              </a:rPr>
            </a:br>
            <a:br>
              <a:rPr lang="en-US" sz="1100" dirty="0">
                <a:latin typeface="Times New Roman" panose="02020603050405020304" pitchFamily="18" charset="0"/>
                <a:ea typeface="Calibri" panose="020F0502020204030204" pitchFamily="34" charset="0"/>
              </a:rPr>
            </a:br>
            <a:br>
              <a:rPr lang="en-US" sz="1100" dirty="0">
                <a:latin typeface="Times New Roman" panose="02020603050405020304" pitchFamily="18" charset="0"/>
                <a:ea typeface="Calibri" panose="020F0502020204030204" pitchFamily="34" charset="0"/>
              </a:rPr>
            </a:br>
            <a:br>
              <a:rPr lang="en-US" sz="1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100" dirty="0"/>
            </a:br>
            <a:br>
              <a:rPr lang="en-US" sz="1100" dirty="0">
                <a:latin typeface="Times New Roman" panose="02020603050405020304" pitchFamily="18" charset="0"/>
                <a:cs typeface="Times New Roman" panose="02020603050405020304" pitchFamily="18" charset="0"/>
              </a:rPr>
            </a:br>
            <a:endParaRPr lang="en-US" sz="11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DD7CA3EE-235B-4E8A-9DE8-321DB6E65BE6}"/>
              </a:ext>
            </a:extLst>
          </p:cNvPr>
          <p:cNvSpPr>
            <a:spLocks noGrp="1"/>
          </p:cNvSpPr>
          <p:nvPr>
            <p:ph idx="1"/>
          </p:nvPr>
        </p:nvSpPr>
        <p:spPr>
          <a:xfrm>
            <a:off x="123825" y="2047874"/>
            <a:ext cx="4400550" cy="4381501"/>
          </a:xfrm>
        </p:spPr>
        <p:txBody>
          <a:bodyPr>
            <a:normAutofit fontScale="85000" lnSpcReduction="20000"/>
          </a:bodyPr>
          <a:lstStyle/>
          <a:p>
            <a:pPr marL="0" indent="0">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“In advance of the daylight sweeps a silver tide of birdsong, the dawn chorus.</a:t>
            </a:r>
          </a:p>
          <a:p>
            <a:pPr marL="0" indent="0">
              <a:spcBef>
                <a:spcPts val="0"/>
              </a:spcBef>
              <a:spcAft>
                <a:spcPts val="800"/>
              </a:spcAft>
              <a:buNone/>
            </a:pPr>
            <a:r>
              <a:rPr lang="en-US" sz="1900" dirty="0">
                <a:latin typeface="Times New Roman" panose="02020603050405020304" pitchFamily="18" charset="0"/>
                <a:cs typeface="Times New Roman" panose="02020603050405020304" pitchFamily="18" charset="0"/>
              </a:rPr>
              <a:t>I’ve had the privilege of recording birdsong around the world and consider that in our latitudes, between 50 to 58 degrees North, we have the best dawn chorus in the world.</a:t>
            </a:r>
          </a:p>
          <a:p>
            <a:pPr marL="0" indent="0">
              <a:spcBef>
                <a:spcPts val="0"/>
              </a:spcBef>
              <a:spcAft>
                <a:spcPts val="800"/>
              </a:spcAft>
              <a:buNone/>
            </a:pPr>
            <a:r>
              <a:rPr lang="en-US" sz="1900" dirty="0">
                <a:latin typeface="Times New Roman" panose="02020603050405020304" pitchFamily="18" charset="0"/>
                <a:cs typeface="Times New Roman" panose="02020603050405020304" pitchFamily="18" charset="0"/>
              </a:rPr>
              <a:t>Migrant birds from sub Saharan Africa fly to Northern Europe and between April to June their songs and signals mix and merge with native British birds to create a complex ensemble of voices. This daily chorus is a focused and intense period of around 90 minutes before sunrise illuminates the landscape and the birds’ attentions turns to nest building, feeding and family life.</a:t>
            </a:r>
          </a:p>
          <a:p>
            <a:pPr marL="0" indent="0">
              <a:spcBef>
                <a:spcPts val="0"/>
              </a:spcBef>
              <a:spcAft>
                <a:spcPts val="800"/>
              </a:spcAft>
              <a:buNone/>
            </a:pPr>
            <a:r>
              <a:rPr lang="en-US" sz="1900" dirty="0">
                <a:latin typeface="Times New Roman" panose="02020603050405020304" pitchFamily="18" charset="0"/>
                <a:cs typeface="Times New Roman" panose="02020603050405020304" pitchFamily="18" charset="0"/>
              </a:rPr>
              <a:t>I’ve long been fascinated by the dawn chorus in Britain and in particular the idea of this wave of song that illuminates a path cross country through a wide variety of habitats.” </a:t>
            </a:r>
          </a:p>
          <a:p>
            <a:pPr marL="0" indent="0">
              <a:spcBef>
                <a:spcPts val="0"/>
              </a:spcBef>
              <a:spcAft>
                <a:spcPts val="800"/>
              </a:spcAft>
              <a:buNone/>
            </a:pPr>
            <a:r>
              <a:rPr lang="en-US" sz="1900" dirty="0">
                <a:latin typeface="Times New Roman" panose="02020603050405020304" pitchFamily="18" charset="0"/>
                <a:cs typeface="Times New Roman" panose="02020603050405020304" pitchFamily="18" charset="0"/>
              </a:rPr>
              <a:t>- Veteran BBC nature sound recordist Chris Watson</a:t>
            </a:r>
          </a:p>
          <a:p>
            <a:pPr marL="0" indent="0">
              <a:spcBef>
                <a:spcPts val="0"/>
              </a:spcBef>
              <a:spcAft>
                <a:spcPts val="800"/>
              </a:spcAft>
              <a:buNone/>
            </a:pPr>
            <a:r>
              <a:rPr lang="en-US" sz="1900" b="1" dirty="0">
                <a:latin typeface="Times New Roman" panose="02020603050405020304" pitchFamily="18" charset="0"/>
                <a:cs typeface="Times New Roman" panose="02020603050405020304" pitchFamily="18" charset="0"/>
              </a:rPr>
              <a:t>Link from the BBC</a:t>
            </a:r>
            <a:r>
              <a:rPr lang="en-US" sz="23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3"/>
              </a:rPr>
              <a:t>https://www.bbc.co.uk/programmes/b05n1hws</a:t>
            </a: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6645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8B4D941E-21E2-4661-B58A-D8D28082912F}"/>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1" b="8360"/>
          <a:stretch/>
        </p:blipFill>
        <p:spPr bwMode="auto">
          <a:xfrm>
            <a:off x="5153822" y="1526152"/>
            <a:ext cx="6553545" cy="381363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5B732-5E70-4A15-B944-37ACDFE1D97F}"/>
              </a:ext>
            </a:extLst>
          </p:cNvPr>
          <p:cNvSpPr>
            <a:spLocks noGrp="1"/>
          </p:cNvSpPr>
          <p:nvPr>
            <p:ph type="title" idx="4294967295"/>
          </p:nvPr>
        </p:nvSpPr>
        <p:spPr>
          <a:xfrm>
            <a:off x="742950" y="981075"/>
            <a:ext cx="3476625" cy="4724400"/>
          </a:xfrm>
        </p:spPr>
        <p:txBody>
          <a:bodyPr vert="horz" lIns="91440" tIns="45720" rIns="91440" bIns="45720" rtlCol="0" anchor="ctr">
            <a:normAutofit fontScale="90000"/>
          </a:bodyPr>
          <a:lstStyle/>
          <a:p>
            <a:pPr algn="ctr"/>
            <a:r>
              <a:rPr lang="en-US" sz="2000" kern="1200" dirty="0">
                <a:solidFill>
                  <a:srgbClr val="FFFFFF"/>
                </a:solidFill>
                <a:latin typeface="Times New Roman" panose="02020603050405020304" pitchFamily="18" charset="0"/>
                <a:cs typeface="Times New Roman" panose="02020603050405020304" pitchFamily="18" charset="0"/>
              </a:rPr>
              <a:t>Exhibit 11</a:t>
            </a:r>
            <a:r>
              <a:rPr lang="en-US" sz="2000" i="1" kern="1200" dirty="0">
                <a:solidFill>
                  <a:srgbClr val="FFFFFF"/>
                </a:solidFill>
                <a:latin typeface="Times New Roman" panose="02020603050405020304" pitchFamily="18" charset="0"/>
                <a:cs typeface="Times New Roman" panose="02020603050405020304" pitchFamily="18" charset="0"/>
              </a:rPr>
              <a:t>: </a:t>
            </a:r>
            <a:r>
              <a:rPr lang="en-US" sz="2000" b="1" kern="1200" dirty="0">
                <a:solidFill>
                  <a:srgbClr val="FFFFFF"/>
                </a:solidFill>
                <a:latin typeface="Times New Roman" panose="02020603050405020304" pitchFamily="18" charset="0"/>
                <a:cs typeface="Times New Roman" panose="02020603050405020304" pitchFamily="18" charset="0"/>
              </a:rPr>
              <a:t>Chen Zhen</a:t>
            </a:r>
            <a:r>
              <a:rPr lang="en-US" sz="2000" kern="1200" dirty="0">
                <a:solidFill>
                  <a:srgbClr val="FFFFFF"/>
                </a:solidFill>
                <a:latin typeface="Times New Roman" panose="02020603050405020304" pitchFamily="18" charset="0"/>
                <a:cs typeface="Times New Roman" panose="02020603050405020304" pitchFamily="18" charset="0"/>
              </a:rPr>
              <a:t>, </a:t>
            </a:r>
            <a:r>
              <a:rPr lang="en-US" sz="2000" i="1" kern="1200" dirty="0">
                <a:solidFill>
                  <a:srgbClr val="FFFFFF"/>
                </a:solidFill>
                <a:latin typeface="Times New Roman" panose="02020603050405020304" pitchFamily="18" charset="0"/>
                <a:cs typeface="Times New Roman" panose="02020603050405020304" pitchFamily="18" charset="0"/>
              </a:rPr>
              <a:t>Jue Chang: Fifty Strokes to Each</a:t>
            </a:r>
            <a:br>
              <a:rPr lang="en-US" sz="2000" kern="1200" dirty="0">
                <a:solidFill>
                  <a:srgbClr val="FFFFFF"/>
                </a:solidFill>
                <a:latin typeface="Times New Roman" panose="02020603050405020304" pitchFamily="18" charset="0"/>
                <a:cs typeface="Times New Roman" panose="02020603050405020304" pitchFamily="18" charset="0"/>
              </a:rPr>
            </a:br>
            <a:r>
              <a:rPr lang="en-US" sz="2000" kern="1200" dirty="0">
                <a:solidFill>
                  <a:srgbClr val="FFFFFF"/>
                </a:solidFill>
                <a:latin typeface="Times New Roman" panose="02020603050405020304" pitchFamily="18" charset="0"/>
                <a:cs typeface="Times New Roman" panose="02020603050405020304" pitchFamily="18" charset="0"/>
              </a:rPr>
              <a:t>13 Jun – 17 Nov 1999, Venice Biennale </a:t>
            </a:r>
            <a:br>
              <a:rPr lang="en-US" sz="2000" kern="1200" dirty="0">
                <a:solidFill>
                  <a:srgbClr val="FFFFFF"/>
                </a:solidFill>
                <a:latin typeface="Times New Roman" panose="02020603050405020304" pitchFamily="18" charset="0"/>
                <a:cs typeface="Times New Roman" panose="02020603050405020304" pitchFamily="18" charset="0"/>
              </a:rPr>
            </a:br>
            <a:r>
              <a:rPr lang="en-US" sz="2000" b="1" dirty="0">
                <a:solidFill>
                  <a:srgbClr val="FFFFFF"/>
                </a:solidFill>
                <a:latin typeface="Times New Roman" panose="02020603050405020304" pitchFamily="18" charset="0"/>
                <a:cs typeface="Times New Roman" panose="02020603050405020304" pitchFamily="18" charset="0"/>
              </a:rPr>
              <a:t>Interactive Installation </a:t>
            </a:r>
            <a:br>
              <a:rPr lang="en-US" sz="2000" b="1" dirty="0">
                <a:solidFill>
                  <a:srgbClr val="FFFFFF"/>
                </a:solidFill>
                <a:latin typeface="Times New Roman" panose="02020603050405020304" pitchFamily="18" charset="0"/>
                <a:cs typeface="Times New Roman" panose="02020603050405020304" pitchFamily="18" charset="0"/>
              </a:rPr>
            </a:br>
            <a:br>
              <a:rPr lang="en-US" sz="2000" dirty="0">
                <a:solidFill>
                  <a:srgbClr val="FFFFFF"/>
                </a:solidFill>
                <a:latin typeface="Times New Roman" panose="02020603050405020304" pitchFamily="18" charset="0"/>
                <a:cs typeface="Times New Roman" panose="02020603050405020304" pitchFamily="18" charset="0"/>
              </a:rPr>
            </a:br>
            <a:r>
              <a:rPr lang="en-US" sz="2000" dirty="0">
                <a:solidFill>
                  <a:srgbClr val="FFFFFF"/>
                </a:solidFill>
                <a:latin typeface="Times New Roman" panose="02020603050405020304" pitchFamily="18" charset="0"/>
                <a:cs typeface="Times New Roman" panose="02020603050405020304" pitchFamily="18" charset="0"/>
              </a:rPr>
              <a:t>“</a:t>
            </a:r>
            <a:r>
              <a:rPr lang="en-US" sz="1800" i="1" dirty="0">
                <a:solidFill>
                  <a:srgbClr val="FFFFFF"/>
                </a:solidFill>
                <a:latin typeface="Times New Roman" panose="02020603050405020304" pitchFamily="18" charset="0"/>
                <a:cs typeface="Times New Roman" panose="02020603050405020304" pitchFamily="18" charset="0"/>
              </a:rPr>
              <a:t>Jue Chang </a:t>
            </a:r>
            <a:r>
              <a:rPr lang="en-US" sz="1800" dirty="0">
                <a:solidFill>
                  <a:srgbClr val="FFFFFF"/>
                </a:solidFill>
                <a:latin typeface="Times New Roman" panose="02020603050405020304" pitchFamily="18" charset="0"/>
                <a:cs typeface="Times New Roman" panose="02020603050405020304" pitchFamily="18" charset="0"/>
              </a:rPr>
              <a:t>deals metaphorically with conflicts and misunderstandings among people, in the immediate context of the Middle East, but also in a more general, global context. It is inspired by the Chinese Chan-Buddhist tradition; according to the Chan, "Bang He" (giving a lesson with a stick) means that the person who chooses to pray to the Buddha, or talk about its spirituality, should be beaten, to be reminded that the "Buddhist Heart" is everywhere. Also in the Chan tradition, striking both parties involved in a dispute ("fifty strokes to each" as the Buddhist maxim recommends) is considered an effective way for settling conflicts. Visitors are invited to play an active role and drum on this "instrument".”  - Adrian Searle </a:t>
            </a:r>
            <a:endParaRPr lang="en-US" sz="1800" kern="12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20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1EB9-E511-4338-8556-FBC877B2BC48}"/>
              </a:ext>
            </a:extLst>
          </p:cNvPr>
          <p:cNvSpPr>
            <a:spLocks noGrp="1"/>
          </p:cNvSpPr>
          <p:nvPr>
            <p:ph type="title" idx="4294967295"/>
          </p:nvPr>
        </p:nvSpPr>
        <p:spPr>
          <a:xfrm>
            <a:off x="0" y="609600"/>
            <a:ext cx="9906000" cy="695325"/>
          </a:xfrm>
        </p:spPr>
        <p:txBody>
          <a:bodyPr>
            <a:normAutofit fontScale="90000"/>
          </a:bodyPr>
          <a:lstStyle/>
          <a:p>
            <a:pPr algn="ct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C9BA78C-565D-4FAF-9569-836440CFA698}"/>
              </a:ext>
            </a:extLst>
          </p:cNvPr>
          <p:cNvSpPr>
            <a:spLocks noGrp="1"/>
          </p:cNvSpPr>
          <p:nvPr>
            <p:ph idx="4294967295"/>
          </p:nvPr>
        </p:nvSpPr>
        <p:spPr>
          <a:xfrm>
            <a:off x="0" y="2178050"/>
            <a:ext cx="9906000" cy="3375025"/>
          </a:xfrm>
        </p:spPr>
        <p:txBody>
          <a:bodyPr>
            <a:normAutofit/>
          </a:bodyPr>
          <a:lstStyle/>
          <a:p>
            <a:endParaRPr lang="en-US" sz="1100" dirty="0">
              <a:effectLst/>
            </a:endParaRPr>
          </a:p>
          <a:p>
            <a:endParaRPr lang="en-US" sz="4400" dirty="0">
              <a:effectLst/>
              <a:latin typeface="Times New Roman" panose="02020603050405020304" pitchFamily="18" charset="0"/>
              <a:cs typeface="Times New Roman" panose="02020603050405020304" pitchFamily="18" charset="0"/>
            </a:endParaRPr>
          </a:p>
          <a:p>
            <a:endParaRPr lang="en-US" sz="5600" dirty="0">
              <a:effectLst/>
            </a:endParaRPr>
          </a:p>
          <a:p>
            <a:endParaRPr lang="en-US" sz="5600" dirty="0">
              <a:effectLst/>
            </a:endParaRPr>
          </a:p>
          <a:p>
            <a:endParaRPr lang="en-US" sz="5600" dirty="0">
              <a:effectLst/>
            </a:endParaRPr>
          </a:p>
          <a:p>
            <a:endParaRPr lang="en-US" sz="5600" dirty="0">
              <a:effectLst/>
            </a:endParaRPr>
          </a:p>
          <a:p>
            <a:endParaRPr lang="en-US" sz="1100" dirty="0">
              <a:effectLst/>
            </a:endParaRPr>
          </a:p>
          <a:p>
            <a:endParaRPr lang="en-US" sz="1100" dirty="0">
              <a:effectLst/>
            </a:endParaRPr>
          </a:p>
          <a:p>
            <a:endParaRPr lang="en-US" sz="1100" dirty="0">
              <a:effectLst/>
            </a:endParaRPr>
          </a:p>
          <a:p>
            <a:endParaRPr lang="en-US" sz="1100" dirty="0">
              <a:effectLst/>
            </a:endParaRPr>
          </a:p>
          <a:p>
            <a:endParaRPr lang="en-US" sz="1100" dirty="0">
              <a:effectLst/>
            </a:endParaRPr>
          </a:p>
          <a:p>
            <a:endParaRPr lang="en-US" dirty="0"/>
          </a:p>
        </p:txBody>
      </p:sp>
      <p:sp>
        <p:nvSpPr>
          <p:cNvPr id="5" name="Rectangle 4">
            <a:extLst>
              <a:ext uri="{FF2B5EF4-FFF2-40B4-BE49-F238E27FC236}">
                <a16:creationId xmlns:a16="http://schemas.microsoft.com/office/drawing/2014/main" id="{7247654B-9A81-4DF3-8D78-60A7A7ADE2CA}"/>
              </a:ext>
            </a:extLst>
          </p:cNvPr>
          <p:cNvSpPr/>
          <p:nvPr/>
        </p:nvSpPr>
        <p:spPr>
          <a:xfrm>
            <a:off x="0" y="28353"/>
            <a:ext cx="12192000" cy="6156365"/>
          </a:xfrm>
          <a:prstGeom prst="rect">
            <a:avLst/>
          </a:prstGeom>
        </p:spPr>
        <p:txBody>
          <a:bodyPr wrap="square">
            <a:spAutoFit/>
          </a:bodyPr>
          <a:lstStyle/>
          <a:p>
            <a:pPr>
              <a:lnSpc>
                <a:spcPct val="107000"/>
              </a:lnSpc>
              <a:spcAft>
                <a:spcPts val="800"/>
              </a:spcAft>
            </a:pPr>
            <a:r>
              <a:rPr lang="en-US" sz="1600" dirty="0">
                <a:latin typeface="Times New Roman" panose="02020603050405020304" pitchFamily="18" charset="0"/>
                <a:ea typeface="Calibri" panose="020F0502020204030204" pitchFamily="34" charset="0"/>
              </a:rPr>
              <a:t>                                                              </a:t>
            </a:r>
            <a:r>
              <a:rPr lang="en-US" sz="1400" dirty="0">
                <a:latin typeface="Times New Roman" panose="02020603050405020304" pitchFamily="18" charset="0"/>
                <a:ea typeface="Calibri" panose="020F0502020204030204" pitchFamily="34" charset="0"/>
              </a:rPr>
              <a:t>Resources:</a:t>
            </a:r>
          </a:p>
          <a:p>
            <a:pPr>
              <a:lnSpc>
                <a:spcPct val="107000"/>
              </a:lnSpc>
              <a:spcAft>
                <a:spcPts val="800"/>
              </a:spcAft>
            </a:pPr>
            <a:r>
              <a:rPr lang="en-US" sz="1400" dirty="0">
                <a:latin typeface="Times New Roman" panose="02020603050405020304" pitchFamily="18" charset="0"/>
                <a:ea typeface="Calibri" panose="020F0502020204030204" pitchFamily="34" charset="0"/>
              </a:rPr>
              <a:t>Slide from Page 3: </a:t>
            </a:r>
            <a:r>
              <a:rPr lang="fr-FR" sz="1400" dirty="0">
                <a:latin typeface="Times New Roman" panose="02020603050405020304" pitchFamily="18" charset="0"/>
                <a:ea typeface="Calibri" panose="020F0502020204030204" pitchFamily="34" charset="0"/>
              </a:rPr>
              <a:t>“Envelop.” Envelop, </a:t>
            </a:r>
            <a:r>
              <a:rPr lang="fr-FR" sz="1400" dirty="0">
                <a:latin typeface="Times New Roman" panose="02020603050405020304" pitchFamily="18" charset="0"/>
                <a:ea typeface="Calibri" panose="020F0502020204030204" pitchFamily="34" charset="0"/>
                <a:hlinkClick r:id="rId2"/>
              </a:rPr>
              <a:t>www.envelop.us/</a:t>
            </a:r>
            <a:r>
              <a:rPr lang="fr-FR" sz="1400" dirty="0">
                <a:latin typeface="Times New Roman" panose="02020603050405020304" pitchFamily="18" charset="0"/>
                <a:ea typeface="Calibri" panose="020F0502020204030204" pitchFamily="34" charset="0"/>
              </a:rPr>
              <a:t>. </a:t>
            </a:r>
          </a:p>
          <a:p>
            <a:pPr>
              <a:lnSpc>
                <a:spcPct val="107000"/>
              </a:lnSpc>
              <a:spcAft>
                <a:spcPts val="800"/>
              </a:spcAft>
            </a:pPr>
            <a:r>
              <a:rPr lang="fr-FR" sz="1400" dirty="0">
                <a:latin typeface="Times New Roman" panose="02020603050405020304" pitchFamily="18" charset="0"/>
                <a:ea typeface="Calibri" panose="020F0502020204030204" pitchFamily="34" charset="0"/>
              </a:rPr>
              <a:t>Slide from Page 4:  Floorplan of the Second Floor of the Bishan Library, Singapore. </a:t>
            </a:r>
            <a:endParaRPr lang="en-US" sz="1400" dirty="0">
              <a:latin typeface="Times New Roman" panose="02020603050405020304" pitchFamily="18" charset="0"/>
              <a:ea typeface="Calibri" panose="020F0502020204030204" pitchFamily="34"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rPr>
              <a:t>Schafer, R. Murray. </a:t>
            </a:r>
            <a:r>
              <a:rPr lang="en-US" sz="1400" i="1" dirty="0">
                <a:latin typeface="Times New Roman" panose="02020603050405020304" pitchFamily="18" charset="0"/>
                <a:ea typeface="Calibri" panose="020F0502020204030204" pitchFamily="34" charset="0"/>
              </a:rPr>
              <a:t>The Tuning of the World</a:t>
            </a:r>
            <a:r>
              <a:rPr lang="en-US" sz="1400" dirty="0">
                <a:latin typeface="Times New Roman" panose="02020603050405020304" pitchFamily="18" charset="0"/>
                <a:ea typeface="Calibri" panose="020F0502020204030204" pitchFamily="34" charset="0"/>
              </a:rPr>
              <a:t>. 1977. Knopf. New York, NY 11. Print</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1</a:t>
            </a:r>
            <a:r>
              <a:rPr lang="en-US" sz="1400" dirty="0">
                <a:latin typeface="Times New Roman" panose="02020603050405020304" pitchFamily="18" charset="0"/>
                <a:ea typeface="Calibri" panose="020F0502020204030204" pitchFamily="34" charset="0"/>
              </a:rPr>
              <a:t>: Ross, Alex. “Water Music: John Luther Adams’s “Become Ocean” </a:t>
            </a:r>
            <a:r>
              <a:rPr lang="en-US" sz="1400" i="1" dirty="0">
                <a:latin typeface="Times New Roman" panose="02020603050405020304" pitchFamily="18" charset="0"/>
                <a:ea typeface="Calibri" panose="020F0502020204030204" pitchFamily="34" charset="0"/>
              </a:rPr>
              <a:t>The New Yorker</a:t>
            </a:r>
            <a:r>
              <a:rPr lang="en-US" sz="1400" dirty="0">
                <a:latin typeface="Times New Roman" panose="02020603050405020304" pitchFamily="18" charset="0"/>
                <a:ea typeface="Calibri" panose="020F0502020204030204" pitchFamily="34" charset="0"/>
              </a:rPr>
              <a:t>, 8 Jul 2013, </a:t>
            </a:r>
            <a:r>
              <a:rPr lang="en-US" sz="1400" u="sng" dirty="0">
                <a:solidFill>
                  <a:srgbClr val="0563C1"/>
                </a:solidFill>
                <a:latin typeface="Times New Roman" panose="02020603050405020304" pitchFamily="18" charset="0"/>
                <a:ea typeface="Calibri" panose="020F0502020204030204" pitchFamily="34" charset="0"/>
                <a:hlinkClick r:id="rId3"/>
              </a:rPr>
              <a:t>https://www.newyorker.com/magazine/2013/07/08/water-music-3</a:t>
            </a:r>
            <a:r>
              <a:rPr lang="en-US" sz="1400" dirty="0">
                <a:latin typeface="Times New Roman" panose="02020603050405020304" pitchFamily="18" charset="0"/>
                <a:ea typeface="Calibri" panose="020F0502020204030204" pitchFamily="34" charset="0"/>
              </a:rPr>
              <a:t>, Accessed 14 Apr 2018.</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2</a:t>
            </a:r>
            <a:r>
              <a:rPr lang="en-US" sz="1400" dirty="0">
                <a:latin typeface="Times New Roman" panose="02020603050405020304" pitchFamily="18" charset="0"/>
                <a:ea typeface="Calibri" panose="020F0502020204030204" pitchFamily="34" charset="0"/>
              </a:rPr>
              <a:t>: “Within Tarek Atoui.” EMPAC, 13 May 2016, </a:t>
            </a:r>
            <a:r>
              <a:rPr lang="en-US" sz="1400" dirty="0">
                <a:latin typeface="Times New Roman" panose="02020603050405020304" pitchFamily="18" charset="0"/>
                <a:ea typeface="Calibri" panose="020F0502020204030204" pitchFamily="34" charset="0"/>
                <a:hlinkClick r:id="rId4"/>
              </a:rPr>
              <a:t>http://empac.rpi.edu/events/2016/spring/within</a:t>
            </a:r>
            <a:r>
              <a:rPr lang="en-US" sz="1400" u="sng" dirty="0">
                <a:solidFill>
                  <a:srgbClr val="0563C1"/>
                </a:solidFill>
                <a:latin typeface="Times New Roman" panose="02020603050405020304" pitchFamily="18" charset="0"/>
                <a:ea typeface="Calibri" panose="020F0502020204030204" pitchFamily="34" charset="0"/>
                <a:hlinkClick r:id="rId5"/>
              </a:rPr>
              <a:t>/</a:t>
            </a:r>
            <a:endParaRPr lang="en-US" sz="1400" dirty="0">
              <a:latin typeface="Times New Roman" panose="02020603050405020304" pitchFamily="18" charset="0"/>
              <a:ea typeface="Calibri" panose="020F0502020204030204" pitchFamily="34"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3</a:t>
            </a:r>
            <a:r>
              <a:rPr lang="en-US" sz="1400" dirty="0">
                <a:latin typeface="Times New Roman" panose="02020603050405020304" pitchFamily="18" charset="0"/>
                <a:ea typeface="Calibri" panose="020F0502020204030204" pitchFamily="34" charset="0"/>
              </a:rPr>
              <a:t>: Andrew Bird. </a:t>
            </a:r>
            <a:r>
              <a:rPr lang="en-US" sz="1400" i="1" dirty="0">
                <a:latin typeface="Times New Roman" panose="02020603050405020304" pitchFamily="18" charset="0"/>
                <a:ea typeface="Calibri" panose="020F0502020204030204" pitchFamily="34" charset="0"/>
              </a:rPr>
              <a:t>Echolocations:Canyon. </a:t>
            </a:r>
            <a:r>
              <a:rPr lang="en-US" sz="1400" dirty="0">
                <a:latin typeface="Times New Roman" panose="02020603050405020304" pitchFamily="18" charset="0"/>
                <a:ea typeface="Calibri" panose="020F0502020204030204" pitchFamily="34" charset="0"/>
              </a:rPr>
              <a:t>Wegawam Music Co. 2015.</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4</a:t>
            </a:r>
            <a:r>
              <a:rPr lang="en-US" sz="1400" dirty="0">
                <a:latin typeface="Times New Roman" panose="02020603050405020304" pitchFamily="18" charset="0"/>
                <a:ea typeface="Calibri" panose="020F0502020204030204" pitchFamily="34" charset="0"/>
              </a:rPr>
              <a:t>: Anderson, Virginia. </a:t>
            </a:r>
            <a:r>
              <a:rPr lang="en-US" sz="1400" i="1" dirty="0">
                <a:latin typeface="Times New Roman" panose="02020603050405020304" pitchFamily="18" charset="0"/>
                <a:ea typeface="Calibri" panose="020F0502020204030204" pitchFamily="34" charset="0"/>
              </a:rPr>
              <a:t>Whatever Remains, However Improbable: British Experimental Music and Experimental Systems: Future Knowledge in Artistic Research</a:t>
            </a:r>
            <a:r>
              <a:rPr lang="en-US" sz="1400" dirty="0">
                <a:latin typeface="Times New Roman" panose="02020603050405020304" pitchFamily="18" charset="0"/>
                <a:ea typeface="Calibri" panose="020F0502020204030204" pitchFamily="34" charset="0"/>
              </a:rPr>
              <a:t>. Ed. Michael Schwab. Leuven University Press, 2013. 61. Print </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5:</a:t>
            </a:r>
            <a:r>
              <a:rPr lang="en-US" sz="1400" dirty="0">
                <a:latin typeface="Times New Roman" panose="02020603050405020304" pitchFamily="18" charset="0"/>
                <a:ea typeface="Calibri" panose="020F0502020204030204" pitchFamily="34" charset="0"/>
              </a:rPr>
              <a:t> Scoates, Christopher. </a:t>
            </a:r>
            <a:r>
              <a:rPr lang="en-US" sz="1400" i="1" dirty="0">
                <a:latin typeface="Times New Roman" panose="02020603050405020304" pitchFamily="18" charset="0"/>
                <a:ea typeface="Calibri" panose="020F0502020204030204" pitchFamily="34" charset="0"/>
              </a:rPr>
              <a:t>Brian Eno: Visual Music</a:t>
            </a:r>
            <a:r>
              <a:rPr lang="en-US" sz="1400" dirty="0">
                <a:latin typeface="Times New Roman" panose="02020603050405020304" pitchFamily="18" charset="0"/>
                <a:ea typeface="Calibri" panose="020F0502020204030204" pitchFamily="34" charset="0"/>
              </a:rPr>
              <a:t>. 2013. Chronicle Books. San Francisco, CA. 117. Print</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6</a:t>
            </a:r>
            <a:r>
              <a:rPr lang="en-US" sz="1400" dirty="0">
                <a:latin typeface="Times New Roman" panose="02020603050405020304" pitchFamily="18" charset="0"/>
                <a:ea typeface="Calibri" panose="020F0502020204030204" pitchFamily="34" charset="0"/>
              </a:rPr>
              <a:t>: “Along the Border” Tang, 17 Feb 2018, </a:t>
            </a:r>
            <a:r>
              <a:rPr lang="en-US" sz="1400" dirty="0">
                <a:latin typeface="Times New Roman" panose="02020603050405020304" pitchFamily="18" charset="0"/>
                <a:ea typeface="Calibri" panose="020F0502020204030204" pitchFamily="34" charset="0"/>
                <a:hlinkClick r:id="rId6"/>
              </a:rPr>
              <a:t>https://tang.skidmore.edu/exhibitions/245-along-the-border</a:t>
            </a:r>
            <a:r>
              <a:rPr lang="en-US" sz="1400" dirty="0">
                <a:latin typeface="Times New Roman" panose="02020603050405020304" pitchFamily="18" charset="0"/>
                <a:ea typeface="Calibri" panose="020F0502020204030204" pitchFamily="34" charset="0"/>
              </a:rPr>
              <a:t> </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7</a:t>
            </a:r>
            <a:r>
              <a:rPr lang="en-US" sz="1400" dirty="0">
                <a:latin typeface="Times New Roman" panose="02020603050405020304" pitchFamily="18" charset="0"/>
                <a:ea typeface="Calibri" panose="020F0502020204030204" pitchFamily="34" charset="0"/>
              </a:rPr>
              <a:t>:“Music from West Africa Today” </a:t>
            </a:r>
            <a:r>
              <a:rPr lang="en-US" sz="1400" dirty="0" err="1">
                <a:latin typeface="Times New Roman" panose="02020603050405020304" pitchFamily="18" charset="0"/>
                <a:ea typeface="Calibri" panose="020F0502020204030204" pitchFamily="34" charset="0"/>
              </a:rPr>
              <a:t>WeFaceForward</a:t>
            </a:r>
            <a:r>
              <a:rPr lang="en-US" sz="1400" dirty="0">
                <a:latin typeface="Times New Roman" panose="02020603050405020304" pitchFamily="18" charset="0"/>
                <a:ea typeface="Calibri" panose="020F0502020204030204" pitchFamily="34" charset="0"/>
              </a:rPr>
              <a:t>, 2 June 2012, </a:t>
            </a:r>
            <a:r>
              <a:rPr lang="en-US" sz="1400" dirty="0">
                <a:latin typeface="Times New Roman" panose="02020603050405020304" pitchFamily="18" charset="0"/>
                <a:ea typeface="Calibri" panose="020F0502020204030204" pitchFamily="34" charset="0"/>
                <a:hlinkClick r:id="rId7"/>
              </a:rPr>
              <a:t>http://www.wefaceforward.org/artists/emeka-ogboh</a:t>
            </a:r>
            <a:r>
              <a:rPr lang="en-US" sz="1400" dirty="0">
                <a:latin typeface="Times New Roman" panose="02020603050405020304" pitchFamily="18" charset="0"/>
                <a:ea typeface="Calibri" panose="020F0502020204030204" pitchFamily="34" charset="0"/>
              </a:rPr>
              <a:t>  </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8</a:t>
            </a:r>
            <a:r>
              <a:rPr lang="en-US" sz="1400" dirty="0">
                <a:latin typeface="Times New Roman" panose="02020603050405020304" pitchFamily="18" charset="0"/>
                <a:ea typeface="Calibri" panose="020F0502020204030204" pitchFamily="34" charset="0"/>
              </a:rPr>
              <a:t>: “Pauline Oliveros” Whitney, 21 May 2014, </a:t>
            </a:r>
            <a:r>
              <a:rPr lang="en-US" sz="1400" dirty="0">
                <a:latin typeface="Times New Roman" panose="02020603050405020304" pitchFamily="18" charset="0"/>
                <a:ea typeface="Calibri" panose="020F0502020204030204" pitchFamily="34" charset="0"/>
                <a:hlinkClick r:id="rId8"/>
              </a:rPr>
              <a:t>https://whitney.org/Events/PaulineOliveros</a:t>
            </a:r>
            <a:r>
              <a:rPr lang="en-US" sz="1400" dirty="0">
                <a:latin typeface="Times New Roman" panose="02020603050405020304" pitchFamily="18" charset="0"/>
                <a:ea typeface="Calibri" panose="020F0502020204030204" pitchFamily="34" charset="0"/>
              </a:rPr>
              <a:t> </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9</a:t>
            </a:r>
            <a:r>
              <a:rPr lang="en-US" sz="1400" dirty="0">
                <a:latin typeface="Times New Roman" panose="02020603050405020304" pitchFamily="18" charset="0"/>
                <a:ea typeface="Calibri" panose="020F0502020204030204" pitchFamily="34" charset="0"/>
              </a:rPr>
              <a:t>: Beta, Andy. “Laurie Spiegel: The Expanding Universe” Pitchfork, 24 Oct 2012, </a:t>
            </a:r>
            <a:r>
              <a:rPr lang="en-US" sz="1400" dirty="0">
                <a:latin typeface="Times New Roman" panose="02020603050405020304" pitchFamily="18" charset="0"/>
                <a:ea typeface="Calibri" panose="020F0502020204030204" pitchFamily="34" charset="0"/>
                <a:hlinkClick r:id="rId9"/>
              </a:rPr>
              <a:t>https://pitchfork.com/reviews/albums/17067-the-expanding-universe</a:t>
            </a:r>
            <a:r>
              <a:rPr lang="en-US" sz="1400" dirty="0">
                <a:latin typeface="Times New Roman" panose="02020603050405020304" pitchFamily="18" charset="0"/>
                <a:ea typeface="Calibri" panose="020F0502020204030204" pitchFamily="34" charset="0"/>
              </a:rPr>
              <a:t> Accessed 13 Apr 2018.</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10</a:t>
            </a:r>
            <a:r>
              <a:rPr lang="en-US" sz="1400" dirty="0">
                <a:latin typeface="Times New Roman" panose="02020603050405020304" pitchFamily="18" charset="0"/>
                <a:ea typeface="Calibri" panose="020F0502020204030204" pitchFamily="34" charset="0"/>
              </a:rPr>
              <a:t>: “Heralds of the Dawn – Chris Watson on the dawn chorus” Bowers &amp; Wilkins 1 May 2016, </a:t>
            </a:r>
            <a:r>
              <a:rPr lang="en-US" sz="1400" dirty="0">
                <a:latin typeface="Times New Roman" panose="02020603050405020304" pitchFamily="18" charset="0"/>
                <a:ea typeface="Calibri" panose="020F0502020204030204" pitchFamily="34" charset="0"/>
                <a:hlinkClick r:id="rId10"/>
              </a:rPr>
              <a:t>http://blog.bowers-wilkins.com/speakers/hi-fi-speakers-hi-fi/heralds-of-the-dawn-chris-watson-on-the-dawn-chorus/</a:t>
            </a:r>
            <a:r>
              <a:rPr lang="en-US" sz="1400" dirty="0">
                <a:latin typeface="Times New Roman" panose="02020603050405020304" pitchFamily="18" charset="0"/>
                <a:ea typeface="Calibri" panose="020F0502020204030204" pitchFamily="34" charset="0"/>
              </a:rPr>
              <a:t>  Accessed 19 Apr 2018.</a:t>
            </a:r>
          </a:p>
          <a:p>
            <a:pPr>
              <a:lnSpc>
                <a:spcPct val="107000"/>
              </a:lnSpc>
              <a:spcAft>
                <a:spcPts val="800"/>
              </a:spcAft>
            </a:pPr>
            <a:r>
              <a:rPr lang="en-US" sz="1400" b="1" dirty="0">
                <a:latin typeface="Times New Roman" panose="02020603050405020304" pitchFamily="18" charset="0"/>
                <a:ea typeface="Calibri" panose="020F0502020204030204" pitchFamily="34" charset="0"/>
              </a:rPr>
              <a:t>Exhibit 11</a:t>
            </a:r>
            <a:r>
              <a:rPr lang="en-US" sz="1400" dirty="0">
                <a:latin typeface="Times New Roman" panose="02020603050405020304" pitchFamily="18" charset="0"/>
                <a:ea typeface="Calibri" panose="020F0502020204030204" pitchFamily="34" charset="0"/>
              </a:rPr>
              <a:t>: Searle, Adrian. “Please Do Not Sit on the Artwork.” The Guardian, 1 May 2001, </a:t>
            </a:r>
            <a:r>
              <a:rPr lang="en-US" sz="1400" dirty="0">
                <a:latin typeface="Times New Roman" panose="02020603050405020304" pitchFamily="18" charset="0"/>
                <a:ea typeface="Calibri" panose="020F0502020204030204" pitchFamily="34" charset="0"/>
                <a:hlinkClick r:id="rId11"/>
              </a:rPr>
              <a:t>https://www.theguardian.com/arts/critic/feature/0,1169,728601,00.html</a:t>
            </a:r>
            <a:r>
              <a:rPr lang="en-US" sz="1400" dirty="0">
                <a:latin typeface="Times New Roman" panose="02020603050405020304" pitchFamily="18" charset="0"/>
                <a:ea typeface="Calibri" panose="020F0502020204030204" pitchFamily="34" charset="0"/>
              </a:rPr>
              <a:t>, Accessed 12 Apr 2018. </a:t>
            </a:r>
          </a:p>
        </p:txBody>
      </p:sp>
    </p:spTree>
    <p:extLst>
      <p:ext uri="{BB962C8B-B14F-4D97-AF65-F5344CB8AC3E}">
        <p14:creationId xmlns:p14="http://schemas.microsoft.com/office/powerpoint/2010/main" val="17786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A7B21A54-9BA3-4EA9-B460-5A829ADD90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801155-6E97-4737-B4B7-9ABBAA62E62B}"/>
              </a:ext>
            </a:extLst>
          </p:cNvPr>
          <p:cNvPicPr>
            <a:picLocks noChangeAspect="1"/>
          </p:cNvPicPr>
          <p:nvPr/>
        </p:nvPicPr>
        <p:blipFill>
          <a:blip r:embed="rId2"/>
          <a:stretch>
            <a:fillRect/>
          </a:stretch>
        </p:blipFill>
        <p:spPr>
          <a:xfrm>
            <a:off x="2404979" y="1123527"/>
            <a:ext cx="7382037" cy="4604800"/>
          </a:xfrm>
          <a:prstGeom prst="rect">
            <a:avLst/>
          </a:prstGeom>
        </p:spPr>
      </p:pic>
    </p:spTree>
    <p:extLst>
      <p:ext uri="{BB962C8B-B14F-4D97-AF65-F5344CB8AC3E}">
        <p14:creationId xmlns:p14="http://schemas.microsoft.com/office/powerpoint/2010/main" val="259198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66B4-4B38-471C-84AF-EC4E1044517B}"/>
              </a:ext>
            </a:extLst>
          </p:cNvPr>
          <p:cNvSpPr>
            <a:spLocks noGrp="1"/>
          </p:cNvSpPr>
          <p:nvPr>
            <p:ph type="title"/>
          </p:nvPr>
        </p:nvSpPr>
        <p:spPr>
          <a:xfrm>
            <a:off x="883920" y="664142"/>
            <a:ext cx="10469880" cy="1020279"/>
          </a:xfrm>
        </p:spPr>
        <p:txBody>
          <a:bodyPr>
            <a:normAutofit fontScale="90000"/>
          </a:bodyPr>
          <a:lstStyle/>
          <a:p>
            <a:r>
              <a:rPr lang="en-US" dirty="0"/>
              <a:t>                          Listening Room </a:t>
            </a:r>
            <a:br>
              <a:rPr lang="en-US" dirty="0"/>
            </a:br>
            <a:r>
              <a:rPr lang="en-US" sz="2000" dirty="0">
                <a:latin typeface="Times New Roman" panose="02020603050405020304" pitchFamily="18" charset="0"/>
                <a:cs typeface="Times New Roman" panose="02020603050405020304" pitchFamily="18" charset="0"/>
              </a:rPr>
              <a:t>Features the </a:t>
            </a:r>
            <a:r>
              <a:rPr lang="en-US" sz="2000" i="1" dirty="0">
                <a:latin typeface="Times New Roman" panose="02020603050405020304" pitchFamily="18" charset="0"/>
                <a:cs typeface="Times New Roman" panose="02020603050405020304" pitchFamily="18" charset="0"/>
              </a:rPr>
              <a:t>Envelop </a:t>
            </a:r>
            <a:r>
              <a:rPr lang="en-US" sz="2000" dirty="0">
                <a:latin typeface="Times New Roman" panose="02020603050405020304" pitchFamily="18" charset="0"/>
                <a:cs typeface="Times New Roman" panose="02020603050405020304" pitchFamily="18" charset="0"/>
              </a:rPr>
              <a:t>sound system:</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32 speakers surround the audience creating a sphere of spatial sound. Lighting design, projection art, scent and weather effects such as mist, rain, haze, heat, and wind will make for an immersive and multisensory experience. </a:t>
            </a:r>
            <a:br>
              <a:rPr lang="en-US" sz="2000" dirty="0">
                <a:latin typeface="Times New Roman" panose="02020603050405020304" pitchFamily="18" charset="0"/>
                <a:cs typeface="Times New Roman" panose="02020603050405020304" pitchFamily="18" charset="0"/>
              </a:rPr>
            </a:br>
            <a:r>
              <a:rPr lang="en-US" dirty="0"/>
              <a:t> </a:t>
            </a:r>
          </a:p>
        </p:txBody>
      </p:sp>
      <p:pic>
        <p:nvPicPr>
          <p:cNvPr id="1026" name="Picture 2" descr="20170206-DSC03199.jpg">
            <a:extLst>
              <a:ext uri="{FF2B5EF4-FFF2-40B4-BE49-F238E27FC236}">
                <a16:creationId xmlns:a16="http://schemas.microsoft.com/office/drawing/2014/main" id="{F95E31A5-47FD-4F8A-BFB1-029A28F2C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405" y="1684422"/>
            <a:ext cx="9379289" cy="528752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A5839A05-991B-4BE4-BA49-7825285D2D8D}"/>
              </a:ext>
            </a:extLst>
          </p:cNvPr>
          <p:cNvSpPr>
            <a:spLocks noGrp="1"/>
          </p:cNvSpPr>
          <p:nvPr>
            <p:ph idx="1"/>
          </p:nvPr>
        </p:nvSpPr>
        <p:spPr>
          <a:xfrm flipV="1">
            <a:off x="838200" y="6176962"/>
            <a:ext cx="45719" cy="45719"/>
          </a:xfrm>
        </p:spPr>
        <p:txBody>
          <a:bodyPr>
            <a:normAutofit fontScale="25000" lnSpcReduction="20000"/>
          </a:bodyPr>
          <a:lstStyle/>
          <a:p>
            <a:pPr lvl="4"/>
            <a:endParaRPr lang="en-US" dirty="0"/>
          </a:p>
        </p:txBody>
      </p:sp>
    </p:spTree>
    <p:extLst>
      <p:ext uri="{BB962C8B-B14F-4D97-AF65-F5344CB8AC3E}">
        <p14:creationId xmlns:p14="http://schemas.microsoft.com/office/powerpoint/2010/main" val="235477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2A2F-7469-40FD-8AA5-6A16D2E3DF02}"/>
              </a:ext>
            </a:extLst>
          </p:cNvPr>
          <p:cNvSpPr>
            <a:spLocks noGrp="1"/>
          </p:cNvSpPr>
          <p:nvPr>
            <p:ph type="title"/>
          </p:nvPr>
        </p:nvSpPr>
        <p:spPr/>
        <p:txBody>
          <a:bodyPr>
            <a:normAutofit fontScale="90000"/>
          </a:bodyPr>
          <a:lstStyle/>
          <a:p>
            <a:r>
              <a:rPr lang="en-US" dirty="0"/>
              <a:t>Installation Room</a:t>
            </a:r>
            <a:br>
              <a:rPr lang="en-US" dirty="0"/>
            </a:br>
            <a:r>
              <a:rPr lang="en-US" sz="2700" dirty="0">
                <a:latin typeface="Times New Roman" panose="02020603050405020304" pitchFamily="18" charset="0"/>
                <a:cs typeface="Times New Roman" panose="02020603050405020304" pitchFamily="18" charset="0"/>
              </a:rPr>
              <a:t>Sample layout.</a:t>
            </a:r>
            <a:br>
              <a:rPr lang="en-US" dirty="0"/>
            </a:br>
            <a:r>
              <a:rPr lang="en-US" dirty="0"/>
              <a:t> </a:t>
            </a:r>
            <a:br>
              <a:rPr lang="en-US" dirty="0"/>
            </a:br>
            <a:endParaRPr lang="en-US" dirty="0"/>
          </a:p>
        </p:txBody>
      </p:sp>
      <p:pic>
        <p:nvPicPr>
          <p:cNvPr id="4" name="Content Placeholder 3">
            <a:extLst>
              <a:ext uri="{FF2B5EF4-FFF2-40B4-BE49-F238E27FC236}">
                <a16:creationId xmlns:a16="http://schemas.microsoft.com/office/drawing/2014/main" id="{443AD637-EEF2-4C6F-A550-ED65375A6D6A}"/>
              </a:ext>
            </a:extLst>
          </p:cNvPr>
          <p:cNvPicPr>
            <a:picLocks noGrp="1" noChangeAspect="1"/>
          </p:cNvPicPr>
          <p:nvPr>
            <p:ph idx="1"/>
          </p:nvPr>
        </p:nvPicPr>
        <p:blipFill>
          <a:blip r:embed="rId2"/>
          <a:stretch>
            <a:fillRect/>
          </a:stretch>
        </p:blipFill>
        <p:spPr>
          <a:xfrm>
            <a:off x="2963118" y="2218367"/>
            <a:ext cx="4259483" cy="3540818"/>
          </a:xfrm>
          <a:prstGeom prst="rect">
            <a:avLst/>
          </a:prstGeom>
        </p:spPr>
      </p:pic>
    </p:spTree>
    <p:extLst>
      <p:ext uri="{BB962C8B-B14F-4D97-AF65-F5344CB8AC3E}">
        <p14:creationId xmlns:p14="http://schemas.microsoft.com/office/powerpoint/2010/main" val="340465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D330-DBC9-4AC5-8F94-8D67517C9B76}"/>
              </a:ext>
            </a:extLst>
          </p:cNvPr>
          <p:cNvSpPr>
            <a:spLocks noGrp="1"/>
          </p:cNvSpPr>
          <p:nvPr>
            <p:ph type="title"/>
          </p:nvPr>
        </p:nvSpPr>
        <p:spPr>
          <a:xfrm>
            <a:off x="1141413" y="365760"/>
            <a:ext cx="9905998" cy="701039"/>
          </a:xfrm>
        </p:spPr>
        <p:txBody>
          <a:bodyPr>
            <a:normAutofit/>
          </a:bodyPr>
          <a:lstStyle/>
          <a:p>
            <a:pPr algn="ctr"/>
            <a:r>
              <a:rPr lang="en-US" sz="2800" dirty="0">
                <a:latin typeface="Times New Roman" panose="02020603050405020304" pitchFamily="18" charset="0"/>
                <a:cs typeface="Times New Roman" panose="02020603050405020304" pitchFamily="18" charset="0"/>
              </a:rPr>
              <a:t>Check List</a:t>
            </a:r>
          </a:p>
        </p:txBody>
      </p:sp>
      <p:sp>
        <p:nvSpPr>
          <p:cNvPr id="3" name="Content Placeholder 2">
            <a:extLst>
              <a:ext uri="{FF2B5EF4-FFF2-40B4-BE49-F238E27FC236}">
                <a16:creationId xmlns:a16="http://schemas.microsoft.com/office/drawing/2014/main" id="{8D912B56-F328-4C2E-A7D2-126C749250B6}"/>
              </a:ext>
            </a:extLst>
          </p:cNvPr>
          <p:cNvSpPr>
            <a:spLocks noGrp="1"/>
          </p:cNvSpPr>
          <p:nvPr>
            <p:ph idx="1"/>
          </p:nvPr>
        </p:nvSpPr>
        <p:spPr>
          <a:xfrm>
            <a:off x="1141413" y="1066800"/>
            <a:ext cx="9905998" cy="4724402"/>
          </a:xfrm>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Exhibit 1: J</a:t>
            </a:r>
            <a:r>
              <a:rPr lang="en-US" sz="2600"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ohn Luther Adams, </a:t>
            </a:r>
            <a:r>
              <a:rPr lang="en-US" sz="2600" i="1"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Become Ocean</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Exhibit 2: Tarek Atoui, </a:t>
            </a:r>
            <a:r>
              <a:rPr lang="en-US" sz="2600" i="1" dirty="0">
                <a:latin typeface="Times New Roman" panose="02020603050405020304" pitchFamily="18" charset="0"/>
                <a:cs typeface="Times New Roman" panose="02020603050405020304" pitchFamily="18" charset="0"/>
              </a:rPr>
              <a:t>Within</a:t>
            </a:r>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Exhibit 3: Andrew Bird, </a:t>
            </a:r>
            <a:r>
              <a:rPr lang="en-US" sz="2600" i="1" dirty="0">
                <a:latin typeface="Times New Roman" panose="02020603050405020304" pitchFamily="18" charset="0"/>
                <a:cs typeface="Times New Roman" panose="02020603050405020304" pitchFamily="18" charset="0"/>
              </a:rPr>
              <a:t>Echolocations: Canyon</a:t>
            </a:r>
          </a:p>
          <a:p>
            <a:r>
              <a:rPr lang="en-US" sz="2600" dirty="0">
                <a:latin typeface="Times New Roman" panose="02020603050405020304" pitchFamily="18" charset="0"/>
                <a:cs typeface="Times New Roman" panose="02020603050405020304" pitchFamily="18" charset="0"/>
              </a:rPr>
              <a:t>Exhibit 4: Gavin Bryars, </a:t>
            </a:r>
            <a:r>
              <a:rPr lang="en-US" sz="2600" i="1" dirty="0">
                <a:latin typeface="Times New Roman" panose="02020603050405020304" pitchFamily="18" charset="0"/>
                <a:cs typeface="Times New Roman" panose="02020603050405020304" pitchFamily="18" charset="0"/>
              </a:rPr>
              <a:t>The Sinking of the Titanic</a:t>
            </a:r>
          </a:p>
          <a:p>
            <a:r>
              <a:rPr lang="en-US" sz="2600" dirty="0">
                <a:effectLst/>
                <a:latin typeface="Times New Roman" panose="02020603050405020304" pitchFamily="18" charset="0"/>
                <a:cs typeface="Times New Roman" panose="02020603050405020304" pitchFamily="18" charset="0"/>
              </a:rPr>
              <a:t>Exhibit 5</a:t>
            </a:r>
            <a:r>
              <a:rPr lang="en-US" sz="2600" dirty="0">
                <a:latin typeface="Times New Roman" panose="02020603050405020304" pitchFamily="18" charset="0"/>
                <a:cs typeface="Times New Roman" panose="02020603050405020304" pitchFamily="18" charset="0"/>
              </a:rPr>
              <a:t>: Brian Eno, </a:t>
            </a:r>
            <a:r>
              <a:rPr lang="en-US" sz="2600" i="1" dirty="0">
                <a:latin typeface="Times New Roman" panose="02020603050405020304" pitchFamily="18" charset="0"/>
                <a:cs typeface="Times New Roman" panose="02020603050405020304" pitchFamily="18" charset="0"/>
              </a:rPr>
              <a:t>Ambient 1: Music for Airports </a:t>
            </a:r>
            <a:endParaRPr lang="en-US" sz="2600" i="1"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Exhibit 6</a:t>
            </a:r>
            <a:r>
              <a:rPr lang="en-US" sz="2600" dirty="0">
                <a:latin typeface="Times New Roman" panose="02020603050405020304" pitchFamily="18" charset="0"/>
                <a:cs typeface="Times New Roman" panose="02020603050405020304" pitchFamily="18" charset="0"/>
              </a:rPr>
              <a:t>: Guillermo Galindo, </a:t>
            </a:r>
            <a:r>
              <a:rPr lang="en-US" sz="2600" i="1" dirty="0">
                <a:latin typeface="Times New Roman" panose="02020603050405020304" pitchFamily="18" charset="0"/>
                <a:cs typeface="Times New Roman" panose="02020603050405020304" pitchFamily="18" charset="0"/>
              </a:rPr>
              <a:t>Along the Border</a:t>
            </a:r>
            <a:endParaRPr lang="en-US" sz="2600" i="1"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Exhibit 7</a:t>
            </a:r>
            <a:r>
              <a:rPr lang="en-US" sz="2600" dirty="0">
                <a:latin typeface="Times New Roman" panose="02020603050405020304" pitchFamily="18" charset="0"/>
                <a:cs typeface="Times New Roman" panose="02020603050405020304" pitchFamily="18" charset="0"/>
              </a:rPr>
              <a:t>: Emeka Ogboh, </a:t>
            </a:r>
            <a:r>
              <a:rPr lang="en-US" sz="2600" i="1" dirty="0">
                <a:latin typeface="Times New Roman" panose="02020603050405020304" pitchFamily="18" charset="0"/>
                <a:cs typeface="Times New Roman" panose="02020603050405020304" pitchFamily="18" charset="0"/>
              </a:rPr>
              <a:t>Market Symphony</a:t>
            </a:r>
            <a:endParaRPr lang="en-US" sz="2600" i="1"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Exhibit 8</a:t>
            </a:r>
            <a:r>
              <a:rPr lang="en-US" sz="2600" dirty="0">
                <a:latin typeface="Times New Roman" panose="02020603050405020304" pitchFamily="18" charset="0"/>
                <a:cs typeface="Times New Roman" panose="02020603050405020304" pitchFamily="18" charset="0"/>
              </a:rPr>
              <a:t>: Pauline Oliveros, </a:t>
            </a:r>
            <a:r>
              <a:rPr lang="en-US" sz="2600" i="1" dirty="0">
                <a:latin typeface="Times New Roman" panose="02020603050405020304" pitchFamily="18" charset="0"/>
                <a:cs typeface="Times New Roman" panose="02020603050405020304" pitchFamily="18" charset="0"/>
              </a:rPr>
              <a:t>Deep Listening Room </a:t>
            </a:r>
            <a:endParaRPr lang="en-US" sz="2600" i="1"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Exhibit 9</a:t>
            </a:r>
            <a:r>
              <a:rPr lang="en-US" sz="2600" i="1" dirty="0">
                <a:effectLst/>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Laurie Spiegel</a:t>
            </a:r>
            <a:r>
              <a:rPr lang="en-US" sz="2600" i="1" dirty="0">
                <a:latin typeface="Times New Roman" panose="02020603050405020304" pitchFamily="18" charset="0"/>
                <a:cs typeface="Times New Roman" panose="02020603050405020304" pitchFamily="18" charset="0"/>
              </a:rPr>
              <a:t>, The Expanding Universe </a:t>
            </a:r>
            <a:endParaRPr lang="en-US" sz="2600" i="1"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Exhibit 10</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Chris Watson</a:t>
            </a:r>
            <a:r>
              <a:rPr lang="en-US" sz="2600" i="1" dirty="0">
                <a:latin typeface="Times New Roman" panose="02020603050405020304" pitchFamily="18" charset="0"/>
                <a:cs typeface="Times New Roman" panose="02020603050405020304" pitchFamily="18" charset="0"/>
              </a:rPr>
              <a:t>, Dawn Chorus</a:t>
            </a:r>
          </a:p>
          <a:p>
            <a:r>
              <a:rPr lang="en-US" sz="2600" dirty="0">
                <a:effectLst/>
                <a:latin typeface="Times New Roman" panose="02020603050405020304" pitchFamily="18" charset="0"/>
                <a:cs typeface="Times New Roman" panose="02020603050405020304" pitchFamily="18" charset="0"/>
              </a:rPr>
              <a:t>Exhibit 11</a:t>
            </a:r>
            <a:r>
              <a:rPr lang="en-US" sz="2600" i="1" dirty="0">
                <a:effectLst/>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Chen Zhen</a:t>
            </a:r>
            <a:r>
              <a:rPr lang="en-US" sz="2600" i="1" dirty="0">
                <a:latin typeface="Times New Roman" panose="02020603050405020304" pitchFamily="18" charset="0"/>
                <a:cs typeface="Times New Roman" panose="02020603050405020304" pitchFamily="18" charset="0"/>
              </a:rPr>
              <a:t>, Jue Chang: Fifty Strokes to Each</a:t>
            </a:r>
          </a:p>
          <a:p>
            <a:pPr marL="0" indent="0">
              <a:buNone/>
            </a:pPr>
            <a:r>
              <a:rPr lang="en-US" sz="2600" b="1" i="1" dirty="0">
                <a:latin typeface="Times New Roman" panose="02020603050405020304" pitchFamily="18" charset="0"/>
                <a:cs typeface="Times New Roman" panose="02020603050405020304" pitchFamily="18" charset="0"/>
              </a:rPr>
              <a:t>* Right Click to open links.</a:t>
            </a:r>
          </a:p>
          <a:p>
            <a:endParaRPr lang="en-US" dirty="0"/>
          </a:p>
        </p:txBody>
      </p:sp>
    </p:spTree>
    <p:extLst>
      <p:ext uri="{BB962C8B-B14F-4D97-AF65-F5344CB8AC3E}">
        <p14:creationId xmlns:p14="http://schemas.microsoft.com/office/powerpoint/2010/main" val="395793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FF1EE-5CF8-46D2-994E-3D346F264D7D}"/>
              </a:ext>
            </a:extLst>
          </p:cNvPr>
          <p:cNvSpPr>
            <a:spLocks noGrp="1"/>
          </p:cNvSpPr>
          <p:nvPr>
            <p:ph idx="4294967295"/>
          </p:nvPr>
        </p:nvSpPr>
        <p:spPr>
          <a:xfrm>
            <a:off x="859809" y="4735772"/>
            <a:ext cx="10194878" cy="1555845"/>
          </a:xfrm>
        </p:spPr>
        <p:txBody>
          <a:bodyPr>
            <a:normAutofit/>
          </a:bodyPr>
          <a:lstStyle/>
          <a:p>
            <a:pPr marL="0" indent="0">
              <a:buNone/>
            </a:pPr>
            <a:r>
              <a:rPr lang="en-US" sz="2600" dirty="0">
                <a:effectLst/>
                <a:latin typeface="Times New Roman" panose="02020603050405020304" pitchFamily="18" charset="0"/>
                <a:cs typeface="Times New Roman" panose="02020603050405020304" pitchFamily="18" charset="0"/>
              </a:rPr>
              <a:t>“</a:t>
            </a:r>
            <a:r>
              <a:rPr lang="en-US" dirty="0"/>
              <a:t>Only a true appreciation of the acoustic environment can give us the resources for improving the orchestration of the world soundscape.” - </a:t>
            </a:r>
            <a:r>
              <a:rPr lang="en-US" sz="2600" dirty="0">
                <a:effectLst/>
                <a:latin typeface="Times New Roman" panose="02020603050405020304" pitchFamily="18" charset="0"/>
                <a:cs typeface="Times New Roman" panose="02020603050405020304" pitchFamily="18" charset="0"/>
              </a:rPr>
              <a:t>R. Murray Schafer, </a:t>
            </a:r>
            <a:r>
              <a:rPr lang="en-US" sz="2600" i="1" dirty="0">
                <a:effectLst/>
                <a:latin typeface="Times New Roman" panose="02020603050405020304" pitchFamily="18" charset="0"/>
                <a:cs typeface="Times New Roman" panose="02020603050405020304" pitchFamily="18" charset="0"/>
              </a:rPr>
              <a:t>The Tuning of the World</a:t>
            </a:r>
          </a:p>
          <a:p>
            <a:pPr marL="0" indent="0">
              <a:buNone/>
            </a:pPr>
            <a:endParaRPr lang="en-US" sz="3000" dirty="0">
              <a:effectLst/>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01AFF84-C8CF-49A1-9524-23FDF01DFC8F}"/>
              </a:ext>
            </a:extLst>
          </p:cNvPr>
          <p:cNvPicPr>
            <a:picLocks noChangeAspect="1"/>
          </p:cNvPicPr>
          <p:nvPr/>
        </p:nvPicPr>
        <p:blipFill>
          <a:blip r:embed="rId2"/>
          <a:stretch>
            <a:fillRect/>
          </a:stretch>
        </p:blipFill>
        <p:spPr>
          <a:xfrm>
            <a:off x="2620196" y="-114300"/>
            <a:ext cx="6032485" cy="4648200"/>
          </a:xfrm>
          <a:prstGeom prst="rect">
            <a:avLst/>
          </a:prstGeom>
        </p:spPr>
      </p:pic>
    </p:spTree>
    <p:extLst>
      <p:ext uri="{BB962C8B-B14F-4D97-AF65-F5344CB8AC3E}">
        <p14:creationId xmlns:p14="http://schemas.microsoft.com/office/powerpoint/2010/main" val="138728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AAE9929F-92A6-42F8-9F8B-9AC1275C32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39" r="19192" b="1152"/>
          <a:stretch/>
        </p:blipFill>
        <p:spPr bwMode="auto">
          <a:xfrm>
            <a:off x="-697521"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36">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6D8EB7-5BC1-4715-98C8-0B545740562B}"/>
              </a:ext>
            </a:extLst>
          </p:cNvPr>
          <p:cNvSpPr>
            <a:spLocks noGrp="1"/>
          </p:cNvSpPr>
          <p:nvPr>
            <p:ph type="title" idx="4294967295"/>
          </p:nvPr>
        </p:nvSpPr>
        <p:spPr>
          <a:xfrm>
            <a:off x="594805" y="640263"/>
            <a:ext cx="5221266" cy="1344975"/>
          </a:xfrm>
        </p:spPr>
        <p:txBody>
          <a:bodyPr vert="horz" lIns="91440" tIns="45720" rIns="91440" bIns="45720" rtlCol="0" anchor="ctr">
            <a:normAutofit fontScale="90000"/>
          </a:bodyPr>
          <a:lstStyle/>
          <a:p>
            <a:r>
              <a:rPr lang="en-US" sz="2700" b="1" dirty="0">
                <a:latin typeface="Times New Roman" panose="02020603050405020304" pitchFamily="18" charset="0"/>
                <a:cs typeface="Times New Roman" panose="02020603050405020304" pitchFamily="18" charset="0"/>
              </a:rPr>
              <a:t>Exhibit 1</a:t>
            </a:r>
            <a:r>
              <a:rPr lang="en-US" sz="2700" dirty="0">
                <a:latin typeface="Times New Roman" panose="02020603050405020304" pitchFamily="18" charset="0"/>
                <a:cs typeface="Times New Roman" panose="02020603050405020304" pitchFamily="18" charset="0"/>
              </a:rPr>
              <a:t> – </a:t>
            </a:r>
            <a:r>
              <a:rPr lang="en-US" sz="2700" b="1" dirty="0">
                <a:latin typeface="Times New Roman" panose="02020603050405020304" pitchFamily="18" charset="0"/>
                <a:cs typeface="Times New Roman" panose="02020603050405020304" pitchFamily="18" charset="0"/>
              </a:rPr>
              <a:t>J</a:t>
            </a:r>
            <a:r>
              <a:rPr lang="en-US" sz="2700" b="1"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ohn Luther Adams</a:t>
            </a:r>
            <a:r>
              <a:rPr lang="en-US" sz="2700"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 </a:t>
            </a:r>
            <a:r>
              <a:rPr lang="en-US" sz="2700" i="1"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t>Become Ocean</a:t>
            </a:r>
            <a:br>
              <a:rPr lang="en-US" sz="2700" i="1" dirty="0">
                <a:effectLst>
                  <a:glow rad="38100">
                    <a:schemeClr val="bg1">
                      <a:lumMod val="50000"/>
                      <a:lumOff val="50000"/>
                      <a:alpha val="20000"/>
                    </a:schemeClr>
                  </a:glow>
                </a:effectLst>
                <a:latin typeface="Times New Roman" panose="02020603050405020304" pitchFamily="18" charset="0"/>
                <a:cs typeface="Times New Roman" panose="02020603050405020304" pitchFamily="18" charset="0"/>
              </a:rPr>
            </a:br>
            <a:r>
              <a:rPr lang="en-US" sz="1800" dirty="0">
                <a:solidFill>
                  <a:prstClr val="black"/>
                </a:solidFill>
                <a:latin typeface="Times New Roman" panose="02020603050405020304" pitchFamily="18" charset="0"/>
                <a:ea typeface="+mn-ea"/>
                <a:cs typeface="Times New Roman" panose="02020603050405020304" pitchFamily="18" charset="0"/>
              </a:rPr>
              <a:t>Cantaloupe Music, 2014.</a:t>
            </a:r>
            <a:br>
              <a:rPr lang="en-US" sz="1800" dirty="0">
                <a:solidFill>
                  <a:prstClr val="black"/>
                </a:solidFill>
                <a:latin typeface="Times New Roman" panose="02020603050405020304" pitchFamily="18" charset="0"/>
                <a:ea typeface="+mn-ea"/>
                <a:cs typeface="Times New Roman" panose="02020603050405020304" pitchFamily="18" charset="0"/>
              </a:rPr>
            </a:br>
            <a:r>
              <a:rPr lang="en-US" sz="1800" dirty="0">
                <a:solidFill>
                  <a:prstClr val="black"/>
                </a:solidFill>
                <a:latin typeface="Times New Roman" panose="02020603050405020304" pitchFamily="18" charset="0"/>
                <a:ea typeface="+mn-ea"/>
                <a:cs typeface="Times New Roman" panose="02020603050405020304" pitchFamily="18" charset="0"/>
              </a:rPr>
              <a:t>Presented in the Listening Room accompanied with projection art.</a:t>
            </a:r>
            <a:br>
              <a:rPr lang="en-US" sz="1800" dirty="0">
                <a:solidFill>
                  <a:prstClr val="black"/>
                </a:solidFill>
                <a:latin typeface="Times New Roman" panose="02020603050405020304" pitchFamily="18" charset="0"/>
                <a:ea typeface="+mn-ea"/>
                <a:cs typeface="Times New Roman" panose="02020603050405020304" pitchFamily="18" charset="0"/>
              </a:rPr>
            </a:br>
            <a:br>
              <a:rPr lang="en-US" sz="1800" dirty="0">
                <a:solidFill>
                  <a:prstClr val="black"/>
                </a:solidFill>
                <a:latin typeface="Times New Roman" panose="02020603050405020304" pitchFamily="18" charset="0"/>
                <a:ea typeface="+mn-ea"/>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94E7810-EC2B-4FE6-AD18-2DD181AC7D1F}"/>
              </a:ext>
            </a:extLst>
          </p:cNvPr>
          <p:cNvSpPr>
            <a:spLocks noGrp="1"/>
          </p:cNvSpPr>
          <p:nvPr>
            <p:ph type="body" sz="half" idx="4294967295"/>
          </p:nvPr>
        </p:nvSpPr>
        <p:spPr>
          <a:xfrm>
            <a:off x="594110" y="2121763"/>
            <a:ext cx="5235490" cy="3773010"/>
          </a:xfrm>
        </p:spPr>
        <p:txBody>
          <a:bodyPr vert="horz" lIns="91440" tIns="45720" rIns="91440" bIns="45720" rtlCol="0">
            <a:normAutofit fontScale="92500" lnSpcReduction="20000"/>
          </a:bodyPr>
          <a:lstStyle/>
          <a:p>
            <a:pPr marL="0" indent="0">
              <a:lnSpc>
                <a:spcPct val="107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“Awarded the 2014 Pulitzer Prize for Music and described by the New Yorker’s Alex Ross as “...the loveliest apocalypse in musical history,” John Luther Adams’ majestic orchestral work </a:t>
            </a:r>
            <a:r>
              <a:rPr lang="en-US" sz="1800" i="1" dirty="0">
                <a:latin typeface="Times New Roman" panose="02020603050405020304" pitchFamily="18" charset="0"/>
                <a:ea typeface="Calibri" panose="020F0502020204030204" pitchFamily="34" charset="0"/>
                <a:cs typeface="Times New Roman" panose="02020603050405020304" pitchFamily="18" charset="0"/>
              </a:rPr>
              <a:t>Become Ocean</a:t>
            </a:r>
            <a:r>
              <a:rPr lang="en-US" sz="1800" dirty="0">
                <a:latin typeface="Times New Roman" panose="02020603050405020304" pitchFamily="18" charset="0"/>
                <a:ea typeface="Calibri" panose="020F0502020204030204" pitchFamily="34" charset="0"/>
                <a:cs typeface="Times New Roman" panose="02020603050405020304" pitchFamily="18" charset="0"/>
              </a:rPr>
              <a:t> is a thrilling exploration of depth, turbulence, eerie silence and ultimately enveloping calm. Performed by the Seattle Symphony under the baton of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Ludovic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Morlot</a:t>
            </a:r>
            <a:r>
              <a:rPr lang="en-US" sz="1800" dirty="0">
                <a:latin typeface="Times New Roman" panose="02020603050405020304" pitchFamily="18" charset="0"/>
                <a:ea typeface="Calibri" panose="020F0502020204030204" pitchFamily="34" charset="0"/>
                <a:cs typeface="Times New Roman" panose="02020603050405020304" pitchFamily="18" charset="0"/>
              </a:rPr>
              <a:t>, the music casts an expressive arc that’s by turns intimate and expansive -- an ebbing and flowing sonic journey that finds the composer testing the very limits of his imagination.” – NPR/Alex Ross</a:t>
            </a:r>
          </a:p>
          <a:p>
            <a:pPr marL="0" indent="0">
              <a:lnSpc>
                <a:spcPct val="107000"/>
              </a:lnSpc>
              <a:spcBef>
                <a:spcPts val="0"/>
              </a:spcBef>
              <a:spcAft>
                <a:spcPts val="800"/>
              </a:spcAft>
              <a:buNone/>
            </a:pPr>
            <a:r>
              <a:rPr lang="en-US" sz="2200" b="1" dirty="0">
                <a:latin typeface="Times New Roman" panose="02020603050405020304" pitchFamily="18" charset="0"/>
                <a:ea typeface="Calibri" panose="020F0502020204030204" pitchFamily="34" charset="0"/>
                <a:cs typeface="Times New Roman" panose="02020603050405020304" pitchFamily="18" charset="0"/>
              </a:rPr>
              <a:t>Link to the piece:</a:t>
            </a:r>
          </a:p>
          <a:p>
            <a:pPr marL="0" indent="0">
              <a:lnSpc>
                <a:spcPct val="107000"/>
              </a:lnSpc>
              <a:spcBef>
                <a:spcPts val="0"/>
              </a:spcBef>
              <a:spcAft>
                <a:spcPts val="800"/>
              </a:spcAft>
              <a:buNone/>
            </a:pPr>
            <a:r>
              <a:rPr lang="en-US" sz="2200" b="1" dirty="0">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https://www.youtube.com/watch?v=dGva1NVWRXk</a:t>
            </a:r>
            <a:r>
              <a:rPr lang="en-US" sz="2200" b="1" dirty="0">
                <a:latin typeface="Times New Roman" panose="02020603050405020304" pitchFamily="18" charset="0"/>
                <a:ea typeface="Calibri" panose="020F0502020204030204" pitchFamily="34" charset="0"/>
                <a:cs typeface="Times New Roman" panose="02020603050405020304" pitchFamily="18" charset="0"/>
              </a:rPr>
              <a:t>  (Courtesy of NAXOS of America)</a:t>
            </a:r>
          </a:p>
        </p:txBody>
      </p:sp>
    </p:spTree>
    <p:extLst>
      <p:ext uri="{BB962C8B-B14F-4D97-AF65-F5344CB8AC3E}">
        <p14:creationId xmlns:p14="http://schemas.microsoft.com/office/powerpoint/2010/main" val="87327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http://mediad.publicbroadcasting.net/p/wamc/files/styles/medium/public/201605/Tarek_CreditMB.jpg">
            <a:hlinkClick r:id="rId2" tooltip="&quot;www.empac.rpi.edu&quot;"/>
            <a:extLst>
              <a:ext uri="{FF2B5EF4-FFF2-40B4-BE49-F238E27FC236}">
                <a16:creationId xmlns:a16="http://schemas.microsoft.com/office/drawing/2014/main" id="{A286BDDF-D4E7-4223-92CD-A427D66A6E3C}"/>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4222" r="1" b="1"/>
          <a:stretch/>
        </p:blipFill>
        <p:spPr bwMode="auto">
          <a:xfrm>
            <a:off x="-1" y="10"/>
            <a:ext cx="12192000" cy="6857990"/>
          </a:xfrm>
          <a:prstGeom prst="rect">
            <a:avLst/>
          </a:prstGeom>
          <a:noFill/>
        </p:spPr>
      </p:pic>
      <p:sp>
        <p:nvSpPr>
          <p:cNvPr id="12"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FFAF100-C355-4E74-A26A-19D0190E2B72}"/>
              </a:ext>
            </a:extLst>
          </p:cNvPr>
          <p:cNvSpPr>
            <a:spLocks noGrp="1"/>
          </p:cNvSpPr>
          <p:nvPr>
            <p:ph type="title"/>
          </p:nvPr>
        </p:nvSpPr>
        <p:spPr>
          <a:xfrm>
            <a:off x="709448" y="1838336"/>
            <a:ext cx="4409089" cy="1317822"/>
          </a:xfrm>
        </p:spPr>
        <p:txBody>
          <a:bodyPr vert="horz" lIns="91440" tIns="45720" rIns="91440" bIns="45720" rtlCol="0" anchor="ctr">
            <a:normAutofit fontScale="90000"/>
          </a:bodyPr>
          <a:lstStyle/>
          <a:p>
            <a:pPr algn="ctr"/>
            <a:r>
              <a:rPr lang="en-US" sz="2700" dirty="0">
                <a:latin typeface="Times New Roman" panose="02020603050405020304" pitchFamily="18" charset="0"/>
                <a:cs typeface="Times New Roman" panose="02020603050405020304" pitchFamily="18" charset="0"/>
              </a:rPr>
              <a:t>Exhibit 2: </a:t>
            </a:r>
            <a:r>
              <a:rPr lang="en-US" sz="2700" b="1" dirty="0">
                <a:latin typeface="Times New Roman" panose="02020603050405020304" pitchFamily="18" charset="0"/>
                <a:cs typeface="Times New Roman" panose="02020603050405020304" pitchFamily="18" charset="0"/>
              </a:rPr>
              <a:t>Tarek Atoui</a:t>
            </a:r>
            <a:r>
              <a:rPr lang="en-US" sz="2700" dirty="0">
                <a:latin typeface="Times New Roman" panose="02020603050405020304" pitchFamily="18" charset="0"/>
                <a:cs typeface="Times New Roman" panose="02020603050405020304" pitchFamily="18" charset="0"/>
              </a:rPr>
              <a:t> </a:t>
            </a:r>
            <a:r>
              <a:rPr lang="en-US" sz="2700" i="1" dirty="0">
                <a:latin typeface="Times New Roman" panose="02020603050405020304" pitchFamily="18" charset="0"/>
                <a:cs typeface="Times New Roman" panose="02020603050405020304" pitchFamily="18" charset="0"/>
              </a:rPr>
              <a:t>Within </a:t>
            </a:r>
            <a:br>
              <a:rPr lang="en-US" sz="2000" i="1" dirty="0"/>
            </a:br>
            <a:r>
              <a:rPr lang="en-US" sz="2000" dirty="0"/>
              <a:t>13-17 Mar 2013, Sharjah Biennial 11, United Arab Emirates.</a:t>
            </a:r>
            <a:br>
              <a:rPr lang="en-US" sz="2000" dirty="0"/>
            </a:b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Interactive</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Installation </a:t>
            </a:r>
            <a:br>
              <a:rPr lang="en-US" sz="2000" b="1" dirty="0">
                <a:latin typeface="Times New Roman" panose="02020603050405020304" pitchFamily="18" charset="0"/>
                <a:cs typeface="Times New Roman" panose="02020603050405020304" pitchFamily="18" charset="0"/>
              </a:rPr>
            </a:br>
            <a:endParaRPr lang="en-US" sz="2000" b="1" dirty="0"/>
          </a:p>
        </p:txBody>
      </p:sp>
      <p:sp>
        <p:nvSpPr>
          <p:cNvPr id="4" name="Text Placeholder 3">
            <a:extLst>
              <a:ext uri="{FF2B5EF4-FFF2-40B4-BE49-F238E27FC236}">
                <a16:creationId xmlns:a16="http://schemas.microsoft.com/office/drawing/2014/main" id="{8DCEBC7E-5F75-4E35-860E-5C20CED333CA}"/>
              </a:ext>
            </a:extLst>
          </p:cNvPr>
          <p:cNvSpPr>
            <a:spLocks noGrp="1"/>
          </p:cNvSpPr>
          <p:nvPr>
            <p:ph type="body" sz="half" idx="2"/>
          </p:nvPr>
        </p:nvSpPr>
        <p:spPr>
          <a:xfrm>
            <a:off x="525516" y="3337139"/>
            <a:ext cx="4593021" cy="3339881"/>
          </a:xfrm>
        </p:spPr>
        <p:txBody>
          <a:bodyPr vert="horz" lIns="91440" tIns="45720" rIns="91440" bIns="45720" rtlCol="0" anchor="ctr">
            <a:normAutofit fontScale="92500" lnSpcReduction="20000"/>
          </a:bodyPr>
          <a:lstStyle/>
          <a:p>
            <a:r>
              <a:rPr lang="en-US" dirty="0">
                <a:latin typeface="Times New Roman" panose="02020603050405020304" pitchFamily="18" charset="0"/>
                <a:cs typeface="Times New Roman" panose="02020603050405020304" pitchFamily="18" charset="0"/>
              </a:rPr>
              <a:t>“Sound artist Tarek Atoui has researched the relationships between sound, vibrations, instruments and the body, starting with how the deaf perceive sound to develop tools and techniques for performing sound to a hearing-impaired audience. He challenges, expands and revises our established and conventional ways of experiencing sound. He has continued to research principals of sonic architecture in the development of instrument-building techniques. Several instruments that Atoui has been developing concurrently will be available to play. The audience will be encouraged to explore the acoustic relationships between individual instruments and the architecture that they inhabit.” – EMPAC, Troy NY</a:t>
            </a:r>
          </a:p>
          <a:p>
            <a:r>
              <a:rPr lang="en-US" sz="2000" i="1" dirty="0">
                <a:solidFill>
                  <a:srgbClr val="1A2E3B"/>
                </a:solidFill>
                <a:latin typeface="Times New Roman" panose="02020603050405020304" pitchFamily="18" charset="0"/>
                <a:cs typeface="Times New Roman" panose="02020603050405020304" pitchFamily="18" charset="0"/>
              </a:rPr>
              <a:t>  </a:t>
            </a:r>
            <a:r>
              <a:rPr lang="en-US" sz="2000" dirty="0">
                <a:solidFill>
                  <a:srgbClr val="1A2E3B"/>
                </a:solidFill>
                <a:latin typeface="Times New Roman" panose="02020603050405020304" pitchFamily="18" charset="0"/>
                <a:cs typeface="Times New Roman" panose="02020603050405020304" pitchFamily="18" charset="0"/>
              </a:rPr>
              <a:t>Short</a:t>
            </a:r>
            <a:r>
              <a:rPr lang="en-US" sz="2000" i="1" dirty="0">
                <a:solidFill>
                  <a:srgbClr val="1A2E3B"/>
                </a:solidFill>
                <a:latin typeface="Times New Roman" panose="02020603050405020304" pitchFamily="18" charset="0"/>
                <a:cs typeface="Times New Roman" panose="02020603050405020304" pitchFamily="18" charset="0"/>
              </a:rPr>
              <a:t> </a:t>
            </a:r>
            <a:r>
              <a:rPr lang="en-US" sz="1900" dirty="0">
                <a:solidFill>
                  <a:srgbClr val="1A2E3B"/>
                </a:solidFill>
                <a:latin typeface="Times New Roman" panose="02020603050405020304" pitchFamily="18" charset="0"/>
                <a:cs typeface="Times New Roman" panose="02020603050405020304" pitchFamily="18" charset="0"/>
              </a:rPr>
              <a:t>Video of</a:t>
            </a:r>
            <a:r>
              <a:rPr lang="en-US" sz="1900" i="1" dirty="0">
                <a:solidFill>
                  <a:srgbClr val="1A2E3B"/>
                </a:solidFill>
                <a:latin typeface="Times New Roman" panose="02020603050405020304" pitchFamily="18" charset="0"/>
                <a:cs typeface="Times New Roman" panose="02020603050405020304" pitchFamily="18" charset="0"/>
              </a:rPr>
              <a:t> Within</a:t>
            </a:r>
            <a:r>
              <a:rPr lang="en-US" sz="1900" dirty="0">
                <a:solidFill>
                  <a:srgbClr val="1A2E3B"/>
                </a:solidFill>
                <a:latin typeface="Times New Roman" panose="02020603050405020304" pitchFamily="18" charset="0"/>
                <a:cs typeface="Times New Roman" panose="02020603050405020304" pitchFamily="18" charset="0"/>
              </a:rPr>
              <a:t> from the 2016 Bergen Assembly in Bergen, Germany:</a:t>
            </a:r>
            <a:r>
              <a:rPr lang="en-US" sz="1900" dirty="0">
                <a:latin typeface="Times New Roman" panose="02020603050405020304" pitchFamily="18" charset="0"/>
                <a:cs typeface="Times New Roman" panose="02020603050405020304" pitchFamily="18" charset="0"/>
                <a:hlinkClick r:id="rId4"/>
              </a:rPr>
              <a:t>         </a:t>
            </a:r>
          </a:p>
          <a:p>
            <a:r>
              <a:rPr lang="en-US" sz="2000" dirty="0">
                <a:latin typeface="Times New Roman" panose="02020603050405020304" pitchFamily="18" charset="0"/>
                <a:cs typeface="Times New Roman" panose="02020603050405020304" pitchFamily="18" charset="0"/>
                <a:hlinkClick r:id="rId4"/>
              </a:rPr>
              <a:t>        https://vimeo.com/192948836</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3077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289F685-2F8D-440C-AE5F-5E85A3915D34}"/>
              </a:ext>
            </a:extLst>
          </p:cNvPr>
          <p:cNvPicPr>
            <a:picLocks noGrp="1" noChangeAspect="1"/>
          </p:cNvPicPr>
          <p:nvPr>
            <p:ph idx="1"/>
          </p:nvPr>
        </p:nvPicPr>
        <p:blipFill rotWithShape="1">
          <a:blip r:embed="rId2">
            <a:extLst/>
          </a:blip>
          <a:srcRect l="3207" t="9091" r="5884"/>
          <a:stretch/>
        </p:blipFill>
        <p:spPr>
          <a:xfrm>
            <a:off x="-5274970" y="-1592514"/>
            <a:ext cx="15516777" cy="8728174"/>
          </a:xfrm>
          <a:prstGeom prst="rect">
            <a:avLst/>
          </a:prstGeom>
        </p:spPr>
      </p:pic>
      <p:sp>
        <p:nvSpPr>
          <p:cNvPr id="29" name="Rectangle 28">
            <a:extLst>
              <a:ext uri="{FF2B5EF4-FFF2-40B4-BE49-F238E27FC236}">
                <a16:creationId xmlns:a16="http://schemas.microsoft.com/office/drawing/2014/main" id="{B849539B-3694-4E8A-A991-D68126CF33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096000" y="639400"/>
            <a:ext cx="5440680" cy="5578521"/>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D81DF1D-C9C1-47E6-911F-7FB7F088A5A1}"/>
              </a:ext>
            </a:extLst>
          </p:cNvPr>
          <p:cNvSpPr>
            <a:spLocks noGrp="1"/>
          </p:cNvSpPr>
          <p:nvPr>
            <p:ph type="body" sz="half" idx="2"/>
          </p:nvPr>
        </p:nvSpPr>
        <p:spPr>
          <a:xfrm>
            <a:off x="6476999" y="2117363"/>
            <a:ext cx="4686301" cy="4100557"/>
          </a:xfrm>
        </p:spPr>
        <p:txBody>
          <a:bodyPr vert="horz" lIns="91440" tIns="45720" rIns="91440" bIns="45720" rtlCol="0">
            <a:normAutofit/>
          </a:bodyPr>
          <a:lstStyle/>
          <a:p>
            <a:pPr>
              <a:spcBef>
                <a:spcPts val="0"/>
              </a:spcBef>
              <a:spcAft>
                <a:spcPts val="800"/>
              </a:spcAft>
            </a:pPr>
            <a:r>
              <a:rPr lang="en-US" sz="1800" dirty="0"/>
              <a:t>“Recorded in the Coyote Gulch canyons of Utah, E</a:t>
            </a:r>
            <a:r>
              <a:rPr lang="en-US" sz="1800" i="1" dirty="0"/>
              <a:t>cholocations / Canyon </a:t>
            </a:r>
            <a:r>
              <a:rPr lang="en-US" sz="1800" dirty="0"/>
              <a:t>takes its musical inspiration from landscapes and environments with distinctive acoustics. Listen closely, and you can hear the echo of the violin on the stone canyon wall, and what sounds like a stream of water on the ground in this ambient composition. “ – ICA Boston</a:t>
            </a:r>
          </a:p>
          <a:p>
            <a:pPr>
              <a:spcBef>
                <a:spcPts val="0"/>
              </a:spcBef>
              <a:spcAft>
                <a:spcPts val="800"/>
              </a:spcAft>
            </a:pPr>
            <a:r>
              <a:rPr lang="en-US" sz="1800" dirty="0"/>
              <a:t>“The reflections off the landscape are triggering countless inferences and steering the conversation.” –Andrew Bird</a:t>
            </a:r>
          </a:p>
          <a:p>
            <a:pPr>
              <a:spcBef>
                <a:spcPts val="0"/>
              </a:spcBef>
              <a:spcAft>
                <a:spcPts val="800"/>
              </a:spcAft>
            </a:pPr>
            <a:r>
              <a:rPr lang="en-US" sz="1800" b="1" dirty="0"/>
              <a:t>A short documentary</a:t>
            </a:r>
            <a:r>
              <a:rPr lang="en-US" sz="1800" dirty="0"/>
              <a:t>:</a:t>
            </a:r>
          </a:p>
          <a:p>
            <a:pPr>
              <a:spcBef>
                <a:spcPts val="0"/>
              </a:spcBef>
              <a:spcAft>
                <a:spcPts val="800"/>
              </a:spcAft>
            </a:pPr>
            <a:r>
              <a:rPr lang="en-US" sz="1800" dirty="0">
                <a:hlinkClick r:id="rId3"/>
              </a:rPr>
              <a:t>https://vimeo.com/121020464</a:t>
            </a:r>
            <a:r>
              <a:rPr lang="en-US" sz="1800" dirty="0"/>
              <a:t> </a:t>
            </a:r>
          </a:p>
          <a:p>
            <a:pPr indent="-228600">
              <a:buFont typeface="Arial" panose="020B0604020202020204" pitchFamily="34" charset="0"/>
              <a:buChar char="•"/>
            </a:pPr>
            <a:endParaRPr lang="en-US" sz="1800" dirty="0">
              <a:effectLst/>
            </a:endParaRPr>
          </a:p>
          <a:p>
            <a:pPr indent="-228600">
              <a:buFont typeface="Arial" panose="020B0604020202020204" pitchFamily="34" charset="0"/>
              <a:buChar char="•"/>
            </a:pPr>
            <a:endParaRPr lang="en-US" sz="1800" dirty="0"/>
          </a:p>
        </p:txBody>
      </p:sp>
      <p:sp>
        <p:nvSpPr>
          <p:cNvPr id="6" name="Title 5">
            <a:extLst>
              <a:ext uri="{FF2B5EF4-FFF2-40B4-BE49-F238E27FC236}">
                <a16:creationId xmlns:a16="http://schemas.microsoft.com/office/drawing/2014/main" id="{0D62CD57-347F-4CDA-B82A-BECD690EFBB5}"/>
              </a:ext>
            </a:extLst>
          </p:cNvPr>
          <p:cNvSpPr>
            <a:spLocks noGrp="1"/>
          </p:cNvSpPr>
          <p:nvPr>
            <p:ph type="title"/>
          </p:nvPr>
        </p:nvSpPr>
        <p:spPr>
          <a:xfrm>
            <a:off x="6476999" y="828675"/>
            <a:ext cx="4686301" cy="1500639"/>
          </a:xfrm>
        </p:spPr>
        <p:txBody>
          <a:bodyPr vert="horz" lIns="91440" tIns="45720" rIns="91440" bIns="45720" rtlCol="0" anchor="ctr">
            <a:normAutofit/>
          </a:bodyPr>
          <a:lstStyle/>
          <a:p>
            <a:r>
              <a:rPr lang="en-US" sz="1600" dirty="0">
                <a:latin typeface="Times New Roman" panose="02020603050405020304" pitchFamily="18" charset="0"/>
                <a:cs typeface="Times New Roman" panose="02020603050405020304" pitchFamily="18" charset="0"/>
              </a:rPr>
              <a:t>Exhibit 3:</a:t>
            </a:r>
            <a:r>
              <a:rPr lang="en-US" sz="1600" b="1" dirty="0">
                <a:latin typeface="Times New Roman" panose="02020603050405020304" pitchFamily="18" charset="0"/>
                <a:cs typeface="Times New Roman" panose="02020603050405020304" pitchFamily="18" charset="0"/>
              </a:rPr>
              <a:t> Andrew Bird </a:t>
            </a:r>
            <a:r>
              <a:rPr lang="en-US" sz="1600" i="1" dirty="0">
                <a:latin typeface="Times New Roman" panose="02020603050405020304" pitchFamily="18" charset="0"/>
                <a:cs typeface="Times New Roman" panose="02020603050405020304" pitchFamily="18" charset="0"/>
              </a:rPr>
              <a:t>Echolocations / Canyon</a:t>
            </a:r>
            <a:br>
              <a:rPr lang="en-US" sz="1600" i="1"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Presented in the Listening Room</a:t>
            </a:r>
            <a:br>
              <a:rPr lang="en-US" sz="1300" dirty="0"/>
            </a:br>
            <a:br>
              <a:rPr lang="en-US" sz="1300" dirty="0"/>
            </a:br>
            <a:endParaRPr lang="en-US" sz="1300" dirty="0"/>
          </a:p>
        </p:txBody>
      </p:sp>
    </p:spTree>
    <p:extLst>
      <p:ext uri="{BB962C8B-B14F-4D97-AF65-F5344CB8AC3E}">
        <p14:creationId xmlns:p14="http://schemas.microsoft.com/office/powerpoint/2010/main" val="7773820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6053</TotalTime>
  <Words>1836</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Our Sonic Environment A Music &amp; Sound Exhibit for  The Museum for Art and the Environment   </vt:lpstr>
      <vt:lpstr>PowerPoint Presentation</vt:lpstr>
      <vt:lpstr>                          Listening Room  Features the Envelop sound system: 32 speakers surround the audience creating a sphere of spatial sound. Lighting design, projection art, scent and weather effects such as mist, rain, haze, heat, and wind will make for an immersive and multisensory experience.   </vt:lpstr>
      <vt:lpstr>Installation Room Sample layout.   </vt:lpstr>
      <vt:lpstr>Check List</vt:lpstr>
      <vt:lpstr>PowerPoint Presentation</vt:lpstr>
      <vt:lpstr>Exhibit 1 – John Luther Adams Become Ocean Cantaloupe Music, 2014. Presented in the Listening Room accompanied with projection art.  </vt:lpstr>
      <vt:lpstr>Exhibit 2: Tarek Atoui Within  13-17 Mar 2013, Sharjah Biennial 11, United Arab Emirates.  Interactive Installation  </vt:lpstr>
      <vt:lpstr>Exhibit 3: Andrew Bird Echolocations / Canyon  Presented in the Listening Room  </vt:lpstr>
      <vt:lpstr>    Exhibit 4: Gavin Bryars, The Sinking of the Titanic. Obscure Records, 1975.  Presented in the Listening Room accompanied with projection art.             </vt:lpstr>
      <vt:lpstr>Exhibit 5:Brian Eno Ambient 1: Music for Airports 1980, Marine Terminal of New York at LaGuardia Airport.   Presented in the Listening Room accompanied with projection art. </vt:lpstr>
      <vt:lpstr>Exhibit 6: Guillermo Galindo, Along the Border 17 Feb – 22 Apr 2018 The Tang, Saratoga Springs, NY  Presented in the Installation Room</vt:lpstr>
      <vt:lpstr>   Exhibit 7: Emeka Ogboh, Market Symphony.  3 Feb 2016-26 Mar. 2017, Smithsonian Museum of African Art. Washington D.C.  Presented in the Listening Room  “Ogboh is interested in prompting a split- second sensation of dislocation, transporting the listener thousands of miles in an instant. The installation is visually simple, with enamelware trays adorned with fish, flowers, fruit, and 28 speakers lining the walls. Depending on where you stand, the rhythmic yelling of a hawker rises above the horns and shuffle of feet, or quieter discussions between shoppers emerge from the whoosh of buses or metallic noises of traders’ bells. Ogboh sampled hours of sounds from the Lagos markets, mostly in the large Balogun market that crosses numerous streets in the city with a lively flow of vendors selling cloth, food, produce, and other wares.” –We Face Forward  Link to the Exhibition: https://africa.si.edu/exhibitions/past-exhibitions/market-symphony-by-emeka-ogboh/   </vt:lpstr>
      <vt:lpstr>   Exhibit 8:  Pauline Oliveros, Deep Listening Room 21 May- 24 May 2014, Whitney Museum of American Art. New York, NY. Link to Lear: https://www.youtube.com/watch?v=EskkbBbmDKE (Courtesy of The Orchard Enterprises)   </vt:lpstr>
      <vt:lpstr>Exhibit 9: Laurie Spiegel The Expanding Universe. Unseen Worlds, 1977.  Presented in the Listening Room accompanied with projection art.  </vt:lpstr>
      <vt:lpstr>     Exhibit 10: Chris Watson, Dawn Chorus 25 Sep 2014 — 01 Jul 2018, Foundling Museum London, UK.  Presented in the Listening Room accompanied with projection art.           </vt:lpstr>
      <vt:lpstr>Exhibit 11: Chen Zhen, Jue Chang: Fifty Strokes to Each 13 Jun – 17 Nov 1999, Venice Biennale  Interactive Installation   “Jue Chang deals metaphorically with conflicts and misunderstandings among people, in the immediate context of the Middle East, but also in a more general, global context. It is inspired by the Chinese Chan-Buddhist tradition; according to the Chan, "Bang He" (giving a lesson with a stick) means that the person who chooses to pray to the Buddha, or talk about its spirituality, should be beaten, to be reminded that the "Buddhist Heart" is everywhere. Also in the Chan tradition, striking both parties involved in a dispute ("fifty strokes to each" as the Buddhist maxim recommends) is considered an effective way for settling conflicts. Visitors are invited to play an active role and drum on this "instrument".”  - Adrian Searle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 in art &amp; environment</dc:title>
  <dc:creator>Priscilla Crocco</dc:creator>
  <cp:lastModifiedBy>Sean Murphy</cp:lastModifiedBy>
  <cp:revision>247</cp:revision>
  <cp:lastPrinted>2018-04-20T15:23:18Z</cp:lastPrinted>
  <dcterms:created xsi:type="dcterms:W3CDTF">2018-04-08T16:35:56Z</dcterms:created>
  <dcterms:modified xsi:type="dcterms:W3CDTF">2018-05-08T20:28:56Z</dcterms:modified>
  <cp:contentStatus/>
</cp:coreProperties>
</file>